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589C94-881A-40D1-9A2D-F915DA37072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319B4CEC-B295-4BB4-BCDD-5D0F6465C87A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dirty="0" smtClean="0"/>
            <a:t>Результаты </a:t>
          </a:r>
          <a:r>
            <a:rPr lang="en-US" dirty="0" smtClean="0"/>
            <a:t>PISA</a:t>
          </a:r>
          <a:endParaRPr lang="en-US" dirty="0"/>
        </a:p>
      </dgm:t>
    </dgm:pt>
    <dgm:pt modelId="{B4184722-5F47-41AB-A126-6249FB69520A}" type="parTrans" cxnId="{40B407B6-503B-4340-AB77-1DAFA7677A68}">
      <dgm:prSet/>
      <dgm:spPr/>
      <dgm:t>
        <a:bodyPr/>
        <a:lstStyle/>
        <a:p>
          <a:pPr algn="ctr"/>
          <a:endParaRPr lang="en-US"/>
        </a:p>
      </dgm:t>
    </dgm:pt>
    <dgm:pt modelId="{41657DAE-81ED-4F48-86DF-B855CE74109D}" type="sibTrans" cxnId="{40B407B6-503B-4340-AB77-1DAFA7677A68}">
      <dgm:prSet/>
      <dgm:spPr/>
      <dgm:t>
        <a:bodyPr/>
        <a:lstStyle/>
        <a:p>
          <a:pPr algn="ctr"/>
          <a:endParaRPr lang="en-US"/>
        </a:p>
      </dgm:t>
    </dgm:pt>
    <dgm:pt modelId="{0A602B00-1D50-4A08-B585-ED17FDEB9B27}">
      <dgm:prSet phldrT="[Текст]"/>
      <dgm:spPr/>
      <dgm:t>
        <a:bodyPr/>
        <a:lstStyle/>
        <a:p>
          <a:pPr algn="ctr"/>
          <a:r>
            <a:rPr lang="ru-RU" dirty="0" smtClean="0"/>
            <a:t>Объективная трудность задания</a:t>
          </a:r>
          <a:endParaRPr lang="en-US" dirty="0"/>
        </a:p>
      </dgm:t>
    </dgm:pt>
    <dgm:pt modelId="{0F75F51E-CD07-4BBC-AAEA-E9DA7FBD3857}" type="parTrans" cxnId="{B714593E-99CA-4C5E-8281-CC1EF1014602}">
      <dgm:prSet/>
      <dgm:spPr/>
      <dgm:t>
        <a:bodyPr/>
        <a:lstStyle/>
        <a:p>
          <a:pPr algn="ctr"/>
          <a:endParaRPr lang="en-US"/>
        </a:p>
      </dgm:t>
    </dgm:pt>
    <dgm:pt modelId="{2CC6776A-2A3F-4E13-9D15-E7C288980751}" type="sibTrans" cxnId="{B714593E-99CA-4C5E-8281-CC1EF1014602}">
      <dgm:prSet/>
      <dgm:spPr/>
      <dgm:t>
        <a:bodyPr/>
        <a:lstStyle/>
        <a:p>
          <a:pPr algn="ctr"/>
          <a:endParaRPr lang="en-US"/>
        </a:p>
      </dgm:t>
    </dgm:pt>
    <dgm:pt modelId="{68987450-F3E2-4AF5-A527-77CB03DC4307}">
      <dgm:prSet phldrT="[Текст]"/>
      <dgm:spPr/>
      <dgm:t>
        <a:bodyPr/>
        <a:lstStyle/>
        <a:p>
          <a:pPr algn="ctr"/>
          <a:r>
            <a:rPr lang="ru-RU" dirty="0" smtClean="0"/>
            <a:t>Социальные и культурные особенности</a:t>
          </a:r>
          <a:endParaRPr lang="en-US" dirty="0"/>
        </a:p>
      </dgm:t>
    </dgm:pt>
    <dgm:pt modelId="{0D13C7D7-7193-439F-8F92-742AFAB49288}" type="parTrans" cxnId="{F4483081-B0D8-48DE-BFDB-20C3B1F8498B}">
      <dgm:prSet/>
      <dgm:spPr/>
      <dgm:t>
        <a:bodyPr/>
        <a:lstStyle/>
        <a:p>
          <a:pPr algn="ctr"/>
          <a:endParaRPr lang="en-US"/>
        </a:p>
      </dgm:t>
    </dgm:pt>
    <dgm:pt modelId="{79416A56-25D1-44AE-B923-D0FEC8D8C882}" type="sibTrans" cxnId="{F4483081-B0D8-48DE-BFDB-20C3B1F8498B}">
      <dgm:prSet/>
      <dgm:spPr/>
      <dgm:t>
        <a:bodyPr/>
        <a:lstStyle/>
        <a:p>
          <a:pPr algn="ctr"/>
          <a:endParaRPr lang="en-US"/>
        </a:p>
      </dgm:t>
    </dgm:pt>
    <dgm:pt modelId="{D778AD04-6439-4C23-88FF-F5391FAF9A02}">
      <dgm:prSet phldrT="[Текст]"/>
      <dgm:spPr/>
      <dgm:t>
        <a:bodyPr/>
        <a:lstStyle/>
        <a:p>
          <a:pPr algn="ctr"/>
          <a:r>
            <a:rPr lang="ru-RU" dirty="0" smtClean="0"/>
            <a:t>Система школьного обучения</a:t>
          </a:r>
          <a:endParaRPr lang="en-US" dirty="0"/>
        </a:p>
      </dgm:t>
    </dgm:pt>
    <dgm:pt modelId="{85D1C806-2DBC-4AF9-84EC-07656E559083}" type="parTrans" cxnId="{8F79DC87-B7AA-4396-8A13-77385202ABCC}">
      <dgm:prSet/>
      <dgm:spPr/>
      <dgm:t>
        <a:bodyPr/>
        <a:lstStyle/>
        <a:p>
          <a:pPr algn="ctr"/>
          <a:endParaRPr lang="en-US"/>
        </a:p>
      </dgm:t>
    </dgm:pt>
    <dgm:pt modelId="{52A4EF0B-0E23-43D3-B4A4-6659DE492980}" type="sibTrans" cxnId="{8F79DC87-B7AA-4396-8A13-77385202ABCC}">
      <dgm:prSet/>
      <dgm:spPr/>
      <dgm:t>
        <a:bodyPr/>
        <a:lstStyle/>
        <a:p>
          <a:pPr algn="ctr"/>
          <a:endParaRPr lang="en-US"/>
        </a:p>
      </dgm:t>
    </dgm:pt>
    <dgm:pt modelId="{6CDE336A-E360-486A-AA17-C5D2EA5712F9}" type="pres">
      <dgm:prSet presAssocID="{A7589C94-881A-40D1-9A2D-F915DA37072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9B15A8-051E-4FFF-8348-89449BDCFEA0}" type="pres">
      <dgm:prSet presAssocID="{319B4CEC-B295-4BB4-BCDD-5D0F6465C87A}" presName="centerShape" presStyleLbl="node0" presStyleIdx="0" presStyleCnt="1"/>
      <dgm:spPr/>
      <dgm:t>
        <a:bodyPr/>
        <a:lstStyle/>
        <a:p>
          <a:endParaRPr lang="en-US"/>
        </a:p>
      </dgm:t>
    </dgm:pt>
    <dgm:pt modelId="{80F75995-624A-4B35-A028-9F54C22E5C60}" type="pres">
      <dgm:prSet presAssocID="{0F75F51E-CD07-4BBC-AAEA-E9DA7FBD3857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2252BD96-3A21-406A-94E4-C44B51EBFD4E}" type="pres">
      <dgm:prSet presAssocID="{0A602B00-1D50-4A08-B585-ED17FDEB9B2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93B89-C56F-46FA-A5A3-1753908BB823}" type="pres">
      <dgm:prSet presAssocID="{0D13C7D7-7193-439F-8F92-742AFAB49288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A8A48294-2DE5-4003-B988-DBF6E8CEC2AF}" type="pres">
      <dgm:prSet presAssocID="{68987450-F3E2-4AF5-A527-77CB03DC430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AA45B-49CC-4434-B648-2CFD7940BBD6}" type="pres">
      <dgm:prSet presAssocID="{85D1C806-2DBC-4AF9-84EC-07656E559083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9E8BE46C-8E4F-4CB9-BB87-00B87242F37C}" type="pres">
      <dgm:prSet presAssocID="{D778AD04-6439-4C23-88FF-F5391FAF9A0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483081-B0D8-48DE-BFDB-20C3B1F8498B}" srcId="{319B4CEC-B295-4BB4-BCDD-5D0F6465C87A}" destId="{68987450-F3E2-4AF5-A527-77CB03DC4307}" srcOrd="1" destOrd="0" parTransId="{0D13C7D7-7193-439F-8F92-742AFAB49288}" sibTransId="{79416A56-25D1-44AE-B923-D0FEC8D8C882}"/>
    <dgm:cxn modelId="{B714593E-99CA-4C5E-8281-CC1EF1014602}" srcId="{319B4CEC-B295-4BB4-BCDD-5D0F6465C87A}" destId="{0A602B00-1D50-4A08-B585-ED17FDEB9B27}" srcOrd="0" destOrd="0" parTransId="{0F75F51E-CD07-4BBC-AAEA-E9DA7FBD3857}" sibTransId="{2CC6776A-2A3F-4E13-9D15-E7C288980751}"/>
    <dgm:cxn modelId="{2B1C7758-F345-492E-8419-2EAA3DDC3285}" type="presOf" srcId="{A7589C94-881A-40D1-9A2D-F915DA370722}" destId="{6CDE336A-E360-486A-AA17-C5D2EA5712F9}" srcOrd="0" destOrd="0" presId="urn:microsoft.com/office/officeart/2005/8/layout/radial4"/>
    <dgm:cxn modelId="{ACF39110-72FB-4B1C-A231-97012A61C8B3}" type="presOf" srcId="{319B4CEC-B295-4BB4-BCDD-5D0F6465C87A}" destId="{349B15A8-051E-4FFF-8348-89449BDCFEA0}" srcOrd="0" destOrd="0" presId="urn:microsoft.com/office/officeart/2005/8/layout/radial4"/>
    <dgm:cxn modelId="{3EED7589-825A-44A2-BF83-4092E485A35E}" type="presOf" srcId="{68987450-F3E2-4AF5-A527-77CB03DC4307}" destId="{A8A48294-2DE5-4003-B988-DBF6E8CEC2AF}" srcOrd="0" destOrd="0" presId="urn:microsoft.com/office/officeart/2005/8/layout/radial4"/>
    <dgm:cxn modelId="{3678C9C1-28B3-4D72-92B7-202675C452F6}" type="presOf" srcId="{85D1C806-2DBC-4AF9-84EC-07656E559083}" destId="{05CAA45B-49CC-4434-B648-2CFD7940BBD6}" srcOrd="0" destOrd="0" presId="urn:microsoft.com/office/officeart/2005/8/layout/radial4"/>
    <dgm:cxn modelId="{3D34DF35-231F-4211-8747-7A865C0AD9CE}" type="presOf" srcId="{D778AD04-6439-4C23-88FF-F5391FAF9A02}" destId="{9E8BE46C-8E4F-4CB9-BB87-00B87242F37C}" srcOrd="0" destOrd="0" presId="urn:microsoft.com/office/officeart/2005/8/layout/radial4"/>
    <dgm:cxn modelId="{181D3979-6C6A-4163-A08E-A52E862B5D93}" type="presOf" srcId="{0A602B00-1D50-4A08-B585-ED17FDEB9B27}" destId="{2252BD96-3A21-406A-94E4-C44B51EBFD4E}" srcOrd="0" destOrd="0" presId="urn:microsoft.com/office/officeart/2005/8/layout/radial4"/>
    <dgm:cxn modelId="{8F79DC87-B7AA-4396-8A13-77385202ABCC}" srcId="{319B4CEC-B295-4BB4-BCDD-5D0F6465C87A}" destId="{D778AD04-6439-4C23-88FF-F5391FAF9A02}" srcOrd="2" destOrd="0" parTransId="{85D1C806-2DBC-4AF9-84EC-07656E559083}" sibTransId="{52A4EF0B-0E23-43D3-B4A4-6659DE492980}"/>
    <dgm:cxn modelId="{40B407B6-503B-4340-AB77-1DAFA7677A68}" srcId="{A7589C94-881A-40D1-9A2D-F915DA370722}" destId="{319B4CEC-B295-4BB4-BCDD-5D0F6465C87A}" srcOrd="0" destOrd="0" parTransId="{B4184722-5F47-41AB-A126-6249FB69520A}" sibTransId="{41657DAE-81ED-4F48-86DF-B855CE74109D}"/>
    <dgm:cxn modelId="{2F534733-80B0-4B1E-96CF-3E9EBA22CF01}" type="presOf" srcId="{0D13C7D7-7193-439F-8F92-742AFAB49288}" destId="{64093B89-C56F-46FA-A5A3-1753908BB823}" srcOrd="0" destOrd="0" presId="urn:microsoft.com/office/officeart/2005/8/layout/radial4"/>
    <dgm:cxn modelId="{C6EBDBDA-8AEE-4F0F-AF56-9DFB6F9EEF70}" type="presOf" srcId="{0F75F51E-CD07-4BBC-AAEA-E9DA7FBD3857}" destId="{80F75995-624A-4B35-A028-9F54C22E5C60}" srcOrd="0" destOrd="0" presId="urn:microsoft.com/office/officeart/2005/8/layout/radial4"/>
    <dgm:cxn modelId="{2325802B-4FCD-4675-8C26-73C8F21B7420}" type="presParOf" srcId="{6CDE336A-E360-486A-AA17-C5D2EA5712F9}" destId="{349B15A8-051E-4FFF-8348-89449BDCFEA0}" srcOrd="0" destOrd="0" presId="urn:microsoft.com/office/officeart/2005/8/layout/radial4"/>
    <dgm:cxn modelId="{385342BD-E2A5-425E-8EF8-D54B56619346}" type="presParOf" srcId="{6CDE336A-E360-486A-AA17-C5D2EA5712F9}" destId="{80F75995-624A-4B35-A028-9F54C22E5C60}" srcOrd="1" destOrd="0" presId="urn:microsoft.com/office/officeart/2005/8/layout/radial4"/>
    <dgm:cxn modelId="{64CA602A-2449-4F04-9195-A4EE2BE6BAD2}" type="presParOf" srcId="{6CDE336A-E360-486A-AA17-C5D2EA5712F9}" destId="{2252BD96-3A21-406A-94E4-C44B51EBFD4E}" srcOrd="2" destOrd="0" presId="urn:microsoft.com/office/officeart/2005/8/layout/radial4"/>
    <dgm:cxn modelId="{A420AF11-C121-4213-A1C7-9FA0DB2B3DAE}" type="presParOf" srcId="{6CDE336A-E360-486A-AA17-C5D2EA5712F9}" destId="{64093B89-C56F-46FA-A5A3-1753908BB823}" srcOrd="3" destOrd="0" presId="urn:microsoft.com/office/officeart/2005/8/layout/radial4"/>
    <dgm:cxn modelId="{C55181EB-12ED-4E74-A52A-6D2C6C9AB542}" type="presParOf" srcId="{6CDE336A-E360-486A-AA17-C5D2EA5712F9}" destId="{A8A48294-2DE5-4003-B988-DBF6E8CEC2AF}" srcOrd="4" destOrd="0" presId="urn:microsoft.com/office/officeart/2005/8/layout/radial4"/>
    <dgm:cxn modelId="{FD18BD8B-9C91-435D-A9D6-DF733FF41328}" type="presParOf" srcId="{6CDE336A-E360-486A-AA17-C5D2EA5712F9}" destId="{05CAA45B-49CC-4434-B648-2CFD7940BBD6}" srcOrd="5" destOrd="0" presId="urn:microsoft.com/office/officeart/2005/8/layout/radial4"/>
    <dgm:cxn modelId="{80FBE4DC-D14C-44E4-8984-E5000FFF9987}" type="presParOf" srcId="{6CDE336A-E360-486A-AA17-C5D2EA5712F9}" destId="{9E8BE46C-8E4F-4CB9-BB87-00B87242F37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4FE381-7460-4350-B3FE-5CDF1F19B0E4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</dgm:pt>
    <dgm:pt modelId="{6091C51C-28C1-4938-8752-CCC8C342EA31}">
      <dgm:prSet phldrT="[Текст]" custT="1"/>
      <dgm:spPr/>
      <dgm:t>
        <a:bodyPr/>
        <a:lstStyle/>
        <a:p>
          <a:r>
            <a:rPr lang="ru-RU" sz="2000" dirty="0" smtClean="0"/>
            <a:t>Элементы /особенности задания затрудняющее решение</a:t>
          </a:r>
          <a:endParaRPr lang="en-US" sz="2000" dirty="0"/>
        </a:p>
      </dgm:t>
    </dgm:pt>
    <dgm:pt modelId="{D64169B3-50C7-40A5-ADFB-DB41165D9834}" type="parTrans" cxnId="{97620F60-6931-4DD3-B4DD-343DE158ADDD}">
      <dgm:prSet/>
      <dgm:spPr/>
      <dgm:t>
        <a:bodyPr/>
        <a:lstStyle/>
        <a:p>
          <a:endParaRPr lang="en-US" sz="2000"/>
        </a:p>
      </dgm:t>
    </dgm:pt>
    <dgm:pt modelId="{C2A20DAD-6E9B-4284-B611-E058F0B8CCC3}" type="sibTrans" cxnId="{97620F60-6931-4DD3-B4DD-343DE158ADDD}">
      <dgm:prSet/>
      <dgm:spPr/>
      <dgm:t>
        <a:bodyPr/>
        <a:lstStyle/>
        <a:p>
          <a:endParaRPr lang="en-US" sz="2000"/>
        </a:p>
      </dgm:t>
    </dgm:pt>
    <dgm:pt modelId="{050A6697-53D3-41EC-BEEC-F463E5A2803B}">
      <dgm:prSet phldrT="[Текст]" custT="1"/>
      <dgm:spPr/>
      <dgm:t>
        <a:bodyPr/>
        <a:lstStyle/>
        <a:p>
          <a:r>
            <a:rPr lang="ru-RU" sz="2000" dirty="0" smtClean="0"/>
            <a:t>Экспертное согласие</a:t>
          </a:r>
          <a:endParaRPr lang="en-US" sz="2000" dirty="0"/>
        </a:p>
      </dgm:t>
    </dgm:pt>
    <dgm:pt modelId="{B25822C9-CE20-40F2-97B3-93F185833931}" type="parTrans" cxnId="{1A98EA59-BB56-439B-AF91-C66DA555AA3F}">
      <dgm:prSet/>
      <dgm:spPr/>
      <dgm:t>
        <a:bodyPr/>
        <a:lstStyle/>
        <a:p>
          <a:endParaRPr lang="en-US" sz="2000"/>
        </a:p>
      </dgm:t>
    </dgm:pt>
    <dgm:pt modelId="{928849DA-0654-4B00-9C64-BCC96AE28F61}" type="sibTrans" cxnId="{1A98EA59-BB56-439B-AF91-C66DA555AA3F}">
      <dgm:prSet/>
      <dgm:spPr/>
      <dgm:t>
        <a:bodyPr/>
        <a:lstStyle/>
        <a:p>
          <a:endParaRPr lang="en-US" sz="2000"/>
        </a:p>
      </dgm:t>
    </dgm:pt>
    <dgm:pt modelId="{A3DF5FB4-90E9-43FA-B52E-31FFBA82B27A}">
      <dgm:prSet phldrT="[Текст]" custT="1"/>
      <dgm:spPr/>
      <dgm:t>
        <a:bodyPr/>
        <a:lstStyle/>
        <a:p>
          <a:r>
            <a:rPr lang="ru-RU" sz="2000" dirty="0" smtClean="0"/>
            <a:t>Разработка заданий модификаций </a:t>
          </a:r>
          <a:endParaRPr lang="en-US" sz="2000" dirty="0"/>
        </a:p>
      </dgm:t>
    </dgm:pt>
    <dgm:pt modelId="{8E429DF9-B025-4B7B-A672-FDE08C9F714B}" type="parTrans" cxnId="{BDC4C510-B90B-411E-8EAD-D8C2516D375B}">
      <dgm:prSet/>
      <dgm:spPr/>
      <dgm:t>
        <a:bodyPr/>
        <a:lstStyle/>
        <a:p>
          <a:endParaRPr lang="en-US" sz="2000"/>
        </a:p>
      </dgm:t>
    </dgm:pt>
    <dgm:pt modelId="{CC028A40-E57B-4E05-BC80-A3427688183C}" type="sibTrans" cxnId="{BDC4C510-B90B-411E-8EAD-D8C2516D375B}">
      <dgm:prSet/>
      <dgm:spPr/>
      <dgm:t>
        <a:bodyPr/>
        <a:lstStyle/>
        <a:p>
          <a:endParaRPr lang="en-US" sz="2000"/>
        </a:p>
      </dgm:t>
    </dgm:pt>
    <dgm:pt modelId="{FADA1571-5BD5-4702-A0AB-B5F5705FC748}" type="pres">
      <dgm:prSet presAssocID="{964FE381-7460-4350-B3FE-5CDF1F19B0E4}" presName="CompostProcess" presStyleCnt="0">
        <dgm:presLayoutVars>
          <dgm:dir/>
          <dgm:resizeHandles val="exact"/>
        </dgm:presLayoutVars>
      </dgm:prSet>
      <dgm:spPr/>
    </dgm:pt>
    <dgm:pt modelId="{72F9A33D-8631-424F-9F66-0B8207882662}" type="pres">
      <dgm:prSet presAssocID="{964FE381-7460-4350-B3FE-5CDF1F19B0E4}" presName="arrow" presStyleLbl="bgShp" presStyleIdx="0" presStyleCnt="1" custLinFactNeighborX="1361" custLinFactNeighborY="15195"/>
      <dgm:spPr/>
    </dgm:pt>
    <dgm:pt modelId="{B4C950D6-27A2-4D80-A75E-D80587974941}" type="pres">
      <dgm:prSet presAssocID="{964FE381-7460-4350-B3FE-5CDF1F19B0E4}" presName="linearProcess" presStyleCnt="0"/>
      <dgm:spPr/>
    </dgm:pt>
    <dgm:pt modelId="{8FEB2844-CF39-4C7B-9248-FF7E87DC5283}" type="pres">
      <dgm:prSet presAssocID="{6091C51C-28C1-4938-8752-CCC8C342EA3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E3D74-8A85-42C9-8E1F-E57B0D82CB0B}" type="pres">
      <dgm:prSet presAssocID="{C2A20DAD-6E9B-4284-B611-E058F0B8CCC3}" presName="sibTrans" presStyleCnt="0"/>
      <dgm:spPr/>
    </dgm:pt>
    <dgm:pt modelId="{38578CD3-53D7-4C89-8B48-2D1E951A1770}" type="pres">
      <dgm:prSet presAssocID="{050A6697-53D3-41EC-BEEC-F463E5A2803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6E1BE-2CDC-44D8-BF38-FCE06DD71016}" type="pres">
      <dgm:prSet presAssocID="{928849DA-0654-4B00-9C64-BCC96AE28F61}" presName="sibTrans" presStyleCnt="0"/>
      <dgm:spPr/>
    </dgm:pt>
    <dgm:pt modelId="{9D07F62A-8982-47E6-84B6-B8AE80F60B91}" type="pres">
      <dgm:prSet presAssocID="{A3DF5FB4-90E9-43FA-B52E-31FFBA82B27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FEE5D0-9E0B-4556-8A19-D9985401F328}" type="presOf" srcId="{964FE381-7460-4350-B3FE-5CDF1F19B0E4}" destId="{FADA1571-5BD5-4702-A0AB-B5F5705FC748}" srcOrd="0" destOrd="0" presId="urn:microsoft.com/office/officeart/2005/8/layout/hProcess9"/>
    <dgm:cxn modelId="{97620F60-6931-4DD3-B4DD-343DE158ADDD}" srcId="{964FE381-7460-4350-B3FE-5CDF1F19B0E4}" destId="{6091C51C-28C1-4938-8752-CCC8C342EA31}" srcOrd="0" destOrd="0" parTransId="{D64169B3-50C7-40A5-ADFB-DB41165D9834}" sibTransId="{C2A20DAD-6E9B-4284-B611-E058F0B8CCC3}"/>
    <dgm:cxn modelId="{D5FBC972-BAD8-4852-94EF-76E847A36334}" type="presOf" srcId="{6091C51C-28C1-4938-8752-CCC8C342EA31}" destId="{8FEB2844-CF39-4C7B-9248-FF7E87DC5283}" srcOrd="0" destOrd="0" presId="urn:microsoft.com/office/officeart/2005/8/layout/hProcess9"/>
    <dgm:cxn modelId="{9CC0D8C2-DE82-4E29-93AB-9CAA8186FA1A}" type="presOf" srcId="{A3DF5FB4-90E9-43FA-B52E-31FFBA82B27A}" destId="{9D07F62A-8982-47E6-84B6-B8AE80F60B91}" srcOrd="0" destOrd="0" presId="urn:microsoft.com/office/officeart/2005/8/layout/hProcess9"/>
    <dgm:cxn modelId="{1A98EA59-BB56-439B-AF91-C66DA555AA3F}" srcId="{964FE381-7460-4350-B3FE-5CDF1F19B0E4}" destId="{050A6697-53D3-41EC-BEEC-F463E5A2803B}" srcOrd="1" destOrd="0" parTransId="{B25822C9-CE20-40F2-97B3-93F185833931}" sibTransId="{928849DA-0654-4B00-9C64-BCC96AE28F61}"/>
    <dgm:cxn modelId="{7F2DC789-E3FC-46A2-B995-55BF76734CBA}" type="presOf" srcId="{050A6697-53D3-41EC-BEEC-F463E5A2803B}" destId="{38578CD3-53D7-4C89-8B48-2D1E951A1770}" srcOrd="0" destOrd="0" presId="urn:microsoft.com/office/officeart/2005/8/layout/hProcess9"/>
    <dgm:cxn modelId="{BDC4C510-B90B-411E-8EAD-D8C2516D375B}" srcId="{964FE381-7460-4350-B3FE-5CDF1F19B0E4}" destId="{A3DF5FB4-90E9-43FA-B52E-31FFBA82B27A}" srcOrd="2" destOrd="0" parTransId="{8E429DF9-B025-4B7B-A672-FDE08C9F714B}" sibTransId="{CC028A40-E57B-4E05-BC80-A3427688183C}"/>
    <dgm:cxn modelId="{58392B9E-1685-4526-8BE4-E7D7F571B21E}" type="presParOf" srcId="{FADA1571-5BD5-4702-A0AB-B5F5705FC748}" destId="{72F9A33D-8631-424F-9F66-0B8207882662}" srcOrd="0" destOrd="0" presId="urn:microsoft.com/office/officeart/2005/8/layout/hProcess9"/>
    <dgm:cxn modelId="{2F0700C4-9443-4B02-A96F-7C7D27B38291}" type="presParOf" srcId="{FADA1571-5BD5-4702-A0AB-B5F5705FC748}" destId="{B4C950D6-27A2-4D80-A75E-D80587974941}" srcOrd="1" destOrd="0" presId="urn:microsoft.com/office/officeart/2005/8/layout/hProcess9"/>
    <dgm:cxn modelId="{157F3EF4-56A1-4050-A854-6E1FADE5ED20}" type="presParOf" srcId="{B4C950D6-27A2-4D80-A75E-D80587974941}" destId="{8FEB2844-CF39-4C7B-9248-FF7E87DC5283}" srcOrd="0" destOrd="0" presId="urn:microsoft.com/office/officeart/2005/8/layout/hProcess9"/>
    <dgm:cxn modelId="{3338E338-F164-445E-9740-4E4D335EFFBC}" type="presParOf" srcId="{B4C950D6-27A2-4D80-A75E-D80587974941}" destId="{68CE3D74-8A85-42C9-8E1F-E57B0D82CB0B}" srcOrd="1" destOrd="0" presId="urn:microsoft.com/office/officeart/2005/8/layout/hProcess9"/>
    <dgm:cxn modelId="{5C49CA22-95BC-4381-BB21-6F671028DDD9}" type="presParOf" srcId="{B4C950D6-27A2-4D80-A75E-D80587974941}" destId="{38578CD3-53D7-4C89-8B48-2D1E951A1770}" srcOrd="2" destOrd="0" presId="urn:microsoft.com/office/officeart/2005/8/layout/hProcess9"/>
    <dgm:cxn modelId="{24337B7A-6229-46C3-BC9D-D372BB433EB5}" type="presParOf" srcId="{B4C950D6-27A2-4D80-A75E-D80587974941}" destId="{4046E1BE-2CDC-44D8-BF38-FCE06DD71016}" srcOrd="3" destOrd="0" presId="urn:microsoft.com/office/officeart/2005/8/layout/hProcess9"/>
    <dgm:cxn modelId="{B51664F6-CF66-4270-9783-64F32C87CEF5}" type="presParOf" srcId="{B4C950D6-27A2-4D80-A75E-D80587974941}" destId="{9D07F62A-8982-47E6-84B6-B8AE80F60B9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0109CA-6757-4F2C-8B16-0F4728BD5A11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F8B68009-ED52-4A44-9AE4-63031DF9BAEB}">
      <dgm:prSet phldrT="[Текст]"/>
      <dgm:spPr/>
      <dgm:t>
        <a:bodyPr/>
        <a:lstStyle/>
        <a:p>
          <a:r>
            <a:rPr lang="ru-RU" dirty="0" smtClean="0"/>
            <a:t>«Дидактические единицы»</a:t>
          </a:r>
          <a:endParaRPr lang="en-US" dirty="0"/>
        </a:p>
      </dgm:t>
    </dgm:pt>
    <dgm:pt modelId="{6DEB8295-9ACA-4FED-89A4-980138483123}" type="parTrans" cxnId="{5EAD8E82-9D44-4F0B-911E-B96901B26ABF}">
      <dgm:prSet/>
      <dgm:spPr/>
      <dgm:t>
        <a:bodyPr/>
        <a:lstStyle/>
        <a:p>
          <a:endParaRPr lang="en-US"/>
        </a:p>
      </dgm:t>
    </dgm:pt>
    <dgm:pt modelId="{39675D48-72AD-4024-82DF-8948F66B2D99}" type="sibTrans" cxnId="{5EAD8E82-9D44-4F0B-911E-B96901B26ABF}">
      <dgm:prSet/>
      <dgm:spPr/>
      <dgm:t>
        <a:bodyPr/>
        <a:lstStyle/>
        <a:p>
          <a:endParaRPr lang="en-US"/>
        </a:p>
      </dgm:t>
    </dgm:pt>
    <dgm:pt modelId="{181C686B-49B6-45C1-921D-149A86F60425}">
      <dgm:prSet phldrT="[Текст]"/>
      <dgm:spPr/>
      <dgm:t>
        <a:bodyPr/>
        <a:lstStyle/>
        <a:p>
          <a:r>
            <a:rPr lang="ru-RU" dirty="0" smtClean="0"/>
            <a:t>Комплексная диаграмма: Ориентация</a:t>
          </a:r>
          <a:endParaRPr lang="en-US" dirty="0"/>
        </a:p>
      </dgm:t>
    </dgm:pt>
    <dgm:pt modelId="{E5EF6870-84E5-48C2-BFFA-563D643C6786}" type="parTrans" cxnId="{2808D581-BF89-4412-8D70-BBED60CA1FB0}">
      <dgm:prSet/>
      <dgm:spPr/>
      <dgm:t>
        <a:bodyPr/>
        <a:lstStyle/>
        <a:p>
          <a:endParaRPr lang="en-US"/>
        </a:p>
      </dgm:t>
    </dgm:pt>
    <dgm:pt modelId="{55DDF14F-DC07-48BF-957E-DF2A3C724B14}" type="sibTrans" cxnId="{2808D581-BF89-4412-8D70-BBED60CA1FB0}">
      <dgm:prSet/>
      <dgm:spPr/>
      <dgm:t>
        <a:bodyPr/>
        <a:lstStyle/>
        <a:p>
          <a:endParaRPr lang="en-US"/>
        </a:p>
      </dgm:t>
    </dgm:pt>
    <dgm:pt modelId="{8C65C114-110E-4D51-8959-B6D55BD703F1}">
      <dgm:prSet phldrT="[Текст]"/>
      <dgm:spPr/>
      <dgm:t>
        <a:bodyPr/>
        <a:lstStyle/>
        <a:p>
          <a:r>
            <a:rPr lang="ru-RU" dirty="0" smtClean="0"/>
            <a:t>Общие когнитивные умения</a:t>
          </a:r>
          <a:endParaRPr lang="en-US" dirty="0"/>
        </a:p>
      </dgm:t>
    </dgm:pt>
    <dgm:pt modelId="{EC4FB8E9-FFFB-45AB-A29F-C9EB1E9160EA}" type="parTrans" cxnId="{B41E8345-928E-4E99-90EB-2AD737F969C9}">
      <dgm:prSet/>
      <dgm:spPr/>
      <dgm:t>
        <a:bodyPr/>
        <a:lstStyle/>
        <a:p>
          <a:endParaRPr lang="en-US"/>
        </a:p>
      </dgm:t>
    </dgm:pt>
    <dgm:pt modelId="{11A49CAF-FB93-42C4-9AC1-9C7822703EFB}" type="sibTrans" cxnId="{B41E8345-928E-4E99-90EB-2AD737F969C9}">
      <dgm:prSet/>
      <dgm:spPr/>
      <dgm:t>
        <a:bodyPr/>
        <a:lstStyle/>
        <a:p>
          <a:endParaRPr lang="en-US"/>
        </a:p>
      </dgm:t>
    </dgm:pt>
    <dgm:pt modelId="{7EA6B8E2-852E-4E5F-A391-B85FBC1A4EED}">
      <dgm:prSet phldrT="[Текст]"/>
      <dgm:spPr/>
      <dgm:t>
        <a:bodyPr/>
        <a:lstStyle/>
        <a:p>
          <a:r>
            <a:rPr lang="ru-RU" u="none" dirty="0" smtClean="0"/>
            <a:t>Объемный текст (3)</a:t>
          </a:r>
          <a:endParaRPr lang="en-US" u="none" dirty="0"/>
        </a:p>
      </dgm:t>
    </dgm:pt>
    <dgm:pt modelId="{E29BEDA7-D0AC-4793-8B2B-FC91212EA0AF}" type="parTrans" cxnId="{02471FF2-84E0-4134-B3C6-68EF96CE4FD0}">
      <dgm:prSet/>
      <dgm:spPr/>
      <dgm:t>
        <a:bodyPr/>
        <a:lstStyle/>
        <a:p>
          <a:endParaRPr lang="en-US"/>
        </a:p>
      </dgm:t>
    </dgm:pt>
    <dgm:pt modelId="{26E21B57-77E1-4CB3-806D-1187EFCCBE8E}" type="sibTrans" cxnId="{02471FF2-84E0-4134-B3C6-68EF96CE4FD0}">
      <dgm:prSet/>
      <dgm:spPr/>
      <dgm:t>
        <a:bodyPr/>
        <a:lstStyle/>
        <a:p>
          <a:endParaRPr lang="en-US"/>
        </a:p>
      </dgm:t>
    </dgm:pt>
    <dgm:pt modelId="{D971CA37-8DFA-4D18-A830-1230993B1F5B}">
      <dgm:prSet/>
      <dgm:spPr/>
      <dgm:t>
        <a:bodyPr/>
        <a:lstStyle/>
        <a:p>
          <a:r>
            <a:rPr lang="ru-RU" dirty="0" smtClean="0"/>
            <a:t>Построение математической модели для текстовой задачи в три действия</a:t>
          </a:r>
          <a:endParaRPr lang="en-US" dirty="0"/>
        </a:p>
      </dgm:t>
    </dgm:pt>
    <dgm:pt modelId="{289A7698-4020-406C-9459-7635D94FE2BA}" type="parTrans" cxnId="{A78A1867-3BDF-40C9-8771-52EDB11FA943}">
      <dgm:prSet/>
      <dgm:spPr/>
      <dgm:t>
        <a:bodyPr/>
        <a:lstStyle/>
        <a:p>
          <a:endParaRPr lang="en-US"/>
        </a:p>
      </dgm:t>
    </dgm:pt>
    <dgm:pt modelId="{5F433494-866B-47EC-A4B1-A2CA503D9C5B}" type="sibTrans" cxnId="{A78A1867-3BDF-40C9-8771-52EDB11FA943}">
      <dgm:prSet/>
      <dgm:spPr/>
      <dgm:t>
        <a:bodyPr/>
        <a:lstStyle/>
        <a:p>
          <a:endParaRPr lang="en-US"/>
        </a:p>
      </dgm:t>
    </dgm:pt>
    <dgm:pt modelId="{402778EA-2C5E-4A65-A8B3-4B2133AE438C}">
      <dgm:prSet/>
      <dgm:spPr/>
      <dgm:t>
        <a:bodyPr/>
        <a:lstStyle/>
        <a:p>
          <a:r>
            <a:rPr lang="ru-RU" smtClean="0"/>
            <a:t>Вероятность независимых событий </a:t>
          </a:r>
          <a:endParaRPr lang="ru-RU" dirty="0" smtClean="0"/>
        </a:p>
      </dgm:t>
    </dgm:pt>
    <dgm:pt modelId="{AC539CF0-0F84-44B3-8787-43CD64A25CAD}" type="parTrans" cxnId="{18122F8B-0DBF-43D8-A007-2DE5F1DD1479}">
      <dgm:prSet/>
      <dgm:spPr/>
      <dgm:t>
        <a:bodyPr/>
        <a:lstStyle/>
        <a:p>
          <a:endParaRPr lang="en-US"/>
        </a:p>
      </dgm:t>
    </dgm:pt>
    <dgm:pt modelId="{76A96200-F9A2-4164-B8C8-11F27F43E1D2}" type="sibTrans" cxnId="{18122F8B-0DBF-43D8-A007-2DE5F1DD1479}">
      <dgm:prSet/>
      <dgm:spPr/>
      <dgm:t>
        <a:bodyPr/>
        <a:lstStyle/>
        <a:p>
          <a:endParaRPr lang="en-US"/>
        </a:p>
      </dgm:t>
    </dgm:pt>
    <dgm:pt modelId="{6E0C2176-B494-4045-BB22-E199150E64D4}">
      <dgm:prSet/>
      <dgm:spPr/>
      <dgm:t>
        <a:bodyPr/>
        <a:lstStyle/>
        <a:p>
          <a:r>
            <a:rPr lang="ru-RU" dirty="0" smtClean="0"/>
            <a:t>Пропорция</a:t>
          </a:r>
          <a:endParaRPr lang="en-US" dirty="0"/>
        </a:p>
      </dgm:t>
    </dgm:pt>
    <dgm:pt modelId="{6994300E-95B1-40B9-A30B-38C627A15CCE}" type="parTrans" cxnId="{F1546B9E-FCE1-47D0-BD1A-51FE6201FFE1}">
      <dgm:prSet/>
      <dgm:spPr/>
      <dgm:t>
        <a:bodyPr/>
        <a:lstStyle/>
        <a:p>
          <a:endParaRPr lang="en-US"/>
        </a:p>
      </dgm:t>
    </dgm:pt>
    <dgm:pt modelId="{DDF0AF38-478B-4FB8-8673-C0D5E82AB794}" type="sibTrans" cxnId="{F1546B9E-FCE1-47D0-BD1A-51FE6201FFE1}">
      <dgm:prSet/>
      <dgm:spPr/>
      <dgm:t>
        <a:bodyPr/>
        <a:lstStyle/>
        <a:p>
          <a:endParaRPr lang="en-US"/>
        </a:p>
      </dgm:t>
    </dgm:pt>
    <dgm:pt modelId="{FB288E19-3178-4376-A4A0-7FA2E45322C7}">
      <dgm:prSet/>
      <dgm:spPr/>
      <dgm:t>
        <a:bodyPr/>
        <a:lstStyle/>
        <a:p>
          <a:r>
            <a:rPr lang="ru-RU" u="none" dirty="0" smtClean="0"/>
            <a:t>Малознакомый сюжет (2)</a:t>
          </a:r>
          <a:endParaRPr lang="en-US" u="none" dirty="0"/>
        </a:p>
      </dgm:t>
    </dgm:pt>
    <dgm:pt modelId="{4CA62587-4CB2-42F3-9AD1-709682F305B8}" type="parTrans" cxnId="{04E00297-C10A-4434-A2A3-C7D21734EECA}">
      <dgm:prSet/>
      <dgm:spPr/>
      <dgm:t>
        <a:bodyPr/>
        <a:lstStyle/>
        <a:p>
          <a:endParaRPr lang="en-US"/>
        </a:p>
      </dgm:t>
    </dgm:pt>
    <dgm:pt modelId="{1907F305-8561-425F-8FD7-EE27E9123BF7}" type="sibTrans" cxnId="{04E00297-C10A-4434-A2A3-C7D21734EECA}">
      <dgm:prSet/>
      <dgm:spPr/>
      <dgm:t>
        <a:bodyPr/>
        <a:lstStyle/>
        <a:p>
          <a:endParaRPr lang="en-US"/>
        </a:p>
      </dgm:t>
    </dgm:pt>
    <dgm:pt modelId="{CB768910-D9B8-4D34-BDCB-0B54C3BD9CB0}">
      <dgm:prSet/>
      <dgm:spPr/>
      <dgm:t>
        <a:bodyPr/>
        <a:lstStyle/>
        <a:p>
          <a:r>
            <a:rPr lang="ru-RU" u="none" dirty="0" smtClean="0"/>
            <a:t>Пространственное воображение (1)</a:t>
          </a:r>
          <a:endParaRPr lang="en-US" u="none" dirty="0"/>
        </a:p>
      </dgm:t>
    </dgm:pt>
    <dgm:pt modelId="{7D085FC4-F93E-4EF3-B17A-AFD91745F88F}" type="parTrans" cxnId="{5C48E97B-3505-444B-803E-D8A6A765AE08}">
      <dgm:prSet/>
      <dgm:spPr/>
      <dgm:t>
        <a:bodyPr/>
        <a:lstStyle/>
        <a:p>
          <a:endParaRPr lang="en-US"/>
        </a:p>
      </dgm:t>
    </dgm:pt>
    <dgm:pt modelId="{6F365D45-3759-4295-A9D7-9345F968E5B5}" type="sibTrans" cxnId="{5C48E97B-3505-444B-803E-D8A6A765AE08}">
      <dgm:prSet/>
      <dgm:spPr/>
      <dgm:t>
        <a:bodyPr/>
        <a:lstStyle/>
        <a:p>
          <a:endParaRPr lang="en-US"/>
        </a:p>
      </dgm:t>
    </dgm:pt>
    <dgm:pt modelId="{EA1C1B2F-E508-4BDD-824A-C6A6576BC4FD}">
      <dgm:prSet phldrT="[Текст]"/>
      <dgm:spPr/>
      <dgm:t>
        <a:bodyPr/>
        <a:lstStyle/>
        <a:p>
          <a:r>
            <a:rPr lang="ru-RU" u="none" dirty="0" smtClean="0"/>
            <a:t>Комплексность текста (3)</a:t>
          </a:r>
          <a:endParaRPr lang="en-US" u="none" dirty="0"/>
        </a:p>
      </dgm:t>
    </dgm:pt>
    <dgm:pt modelId="{61285ED0-142A-44FD-8529-FCCDB9C03A2D}" type="parTrans" cxnId="{190D65CD-C79B-44FB-BEC1-9F766BB6A336}">
      <dgm:prSet/>
      <dgm:spPr/>
      <dgm:t>
        <a:bodyPr/>
        <a:lstStyle/>
        <a:p>
          <a:endParaRPr lang="en-US"/>
        </a:p>
      </dgm:t>
    </dgm:pt>
    <dgm:pt modelId="{639515C8-B089-4360-9D7F-71D3B167BDEF}" type="sibTrans" cxnId="{190D65CD-C79B-44FB-BEC1-9F766BB6A336}">
      <dgm:prSet/>
      <dgm:spPr/>
      <dgm:t>
        <a:bodyPr/>
        <a:lstStyle/>
        <a:p>
          <a:endParaRPr lang="en-US"/>
        </a:p>
      </dgm:t>
    </dgm:pt>
    <dgm:pt modelId="{B6F1AB4E-0053-4FA7-9C82-1A70742C0142}">
      <dgm:prSet phldrT="[Текст]"/>
      <dgm:spPr/>
      <dgm:t>
        <a:bodyPr/>
        <a:lstStyle/>
        <a:p>
          <a:r>
            <a:rPr lang="ru-RU" u="none" dirty="0" smtClean="0"/>
            <a:t>Незнакомый формат вопроса (2)</a:t>
          </a:r>
          <a:endParaRPr lang="en-US" u="none" dirty="0"/>
        </a:p>
      </dgm:t>
    </dgm:pt>
    <dgm:pt modelId="{DEB287E6-9648-4021-A51F-098661442E64}" type="parTrans" cxnId="{E1C6ABD0-49B4-4701-9088-A4E0A543D2ED}">
      <dgm:prSet/>
      <dgm:spPr/>
      <dgm:t>
        <a:bodyPr/>
        <a:lstStyle/>
        <a:p>
          <a:endParaRPr lang="en-US"/>
        </a:p>
      </dgm:t>
    </dgm:pt>
    <dgm:pt modelId="{776D84B6-7D6B-4613-9EBF-7D0ED2A5D6B2}" type="sibTrans" cxnId="{E1C6ABD0-49B4-4701-9088-A4E0A543D2ED}">
      <dgm:prSet/>
      <dgm:spPr/>
      <dgm:t>
        <a:bodyPr/>
        <a:lstStyle/>
        <a:p>
          <a:endParaRPr lang="en-US"/>
        </a:p>
      </dgm:t>
    </dgm:pt>
    <dgm:pt modelId="{98D3005E-C5F0-42E4-8304-5C88632978EC}">
      <dgm:prSet phldrT="[Текст]"/>
      <dgm:spPr/>
      <dgm:t>
        <a:bodyPr/>
        <a:lstStyle/>
        <a:p>
          <a:r>
            <a:rPr lang="ru-RU" dirty="0" smtClean="0"/>
            <a:t>Сгруппированная диаграмма: Поиск информации и вычисления </a:t>
          </a:r>
          <a:endParaRPr lang="en-US" dirty="0"/>
        </a:p>
      </dgm:t>
    </dgm:pt>
    <dgm:pt modelId="{182F9BD9-40D4-44A0-8309-A14C7E46686C}" type="parTrans" cxnId="{19BEEA50-F62B-492F-9FEB-8EAC9045C467}">
      <dgm:prSet/>
      <dgm:spPr/>
      <dgm:t>
        <a:bodyPr/>
        <a:lstStyle/>
        <a:p>
          <a:endParaRPr lang="en-US"/>
        </a:p>
      </dgm:t>
    </dgm:pt>
    <dgm:pt modelId="{3011115C-EE28-4D0A-AFB2-44366E59030F}" type="sibTrans" cxnId="{19BEEA50-F62B-492F-9FEB-8EAC9045C467}">
      <dgm:prSet/>
      <dgm:spPr/>
      <dgm:t>
        <a:bodyPr/>
        <a:lstStyle/>
        <a:p>
          <a:endParaRPr lang="en-US"/>
        </a:p>
      </dgm:t>
    </dgm:pt>
    <dgm:pt modelId="{FF696C09-608D-479B-A256-AA52C7B9BD10}" type="pres">
      <dgm:prSet presAssocID="{950109CA-6757-4F2C-8B16-0F4728BD5A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9BB535-A1DA-4BBF-B2EA-5707E5B1C7C9}" type="pres">
      <dgm:prSet presAssocID="{F8B68009-ED52-4A44-9AE4-63031DF9BAE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4BA47-EDA4-4A78-87E8-01CF6CB1C556}" type="pres">
      <dgm:prSet presAssocID="{F8B68009-ED52-4A44-9AE4-63031DF9BAE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36C1C-3169-4D3F-8167-6616647444A3}" type="pres">
      <dgm:prSet presAssocID="{8C65C114-110E-4D51-8959-B6D55BD703F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BF043B-2055-449C-BAC4-74B341C92083}" type="pres">
      <dgm:prSet presAssocID="{8C65C114-110E-4D51-8959-B6D55BD703F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BEEA50-F62B-492F-9FEB-8EAC9045C467}" srcId="{F8B68009-ED52-4A44-9AE4-63031DF9BAEB}" destId="{98D3005E-C5F0-42E4-8304-5C88632978EC}" srcOrd="1" destOrd="0" parTransId="{182F9BD9-40D4-44A0-8309-A14C7E46686C}" sibTransId="{3011115C-EE28-4D0A-AFB2-44366E59030F}"/>
    <dgm:cxn modelId="{5EAD8E82-9D44-4F0B-911E-B96901B26ABF}" srcId="{950109CA-6757-4F2C-8B16-0F4728BD5A11}" destId="{F8B68009-ED52-4A44-9AE4-63031DF9BAEB}" srcOrd="0" destOrd="0" parTransId="{6DEB8295-9ACA-4FED-89A4-980138483123}" sibTransId="{39675D48-72AD-4024-82DF-8948F66B2D99}"/>
    <dgm:cxn modelId="{A78A1867-3BDF-40C9-8771-52EDB11FA943}" srcId="{F8B68009-ED52-4A44-9AE4-63031DF9BAEB}" destId="{D971CA37-8DFA-4D18-A830-1230993B1F5B}" srcOrd="2" destOrd="0" parTransId="{289A7698-4020-406C-9459-7635D94FE2BA}" sibTransId="{5F433494-866B-47EC-A4B1-A2CA503D9C5B}"/>
    <dgm:cxn modelId="{BA0EFD88-509D-444C-93FE-26EC4B0DB132}" type="presOf" srcId="{181C686B-49B6-45C1-921D-149A86F60425}" destId="{F714BA47-EDA4-4A78-87E8-01CF6CB1C556}" srcOrd="0" destOrd="0" presId="urn:microsoft.com/office/officeart/2005/8/layout/vList2"/>
    <dgm:cxn modelId="{6D35D96E-4D92-49D1-9507-D06F0F2238CB}" type="presOf" srcId="{FB288E19-3178-4376-A4A0-7FA2E45322C7}" destId="{DABF043B-2055-449C-BAC4-74B341C92083}" srcOrd="0" destOrd="3" presId="urn:microsoft.com/office/officeart/2005/8/layout/vList2"/>
    <dgm:cxn modelId="{EE9DD2F2-D000-4439-9271-E1212A6E55BA}" type="presOf" srcId="{7EA6B8E2-852E-4E5F-A391-B85FBC1A4EED}" destId="{DABF043B-2055-449C-BAC4-74B341C92083}" srcOrd="0" destOrd="0" presId="urn:microsoft.com/office/officeart/2005/8/layout/vList2"/>
    <dgm:cxn modelId="{A40650FD-5A8E-4162-839B-4A01127A0185}" type="presOf" srcId="{D971CA37-8DFA-4D18-A830-1230993B1F5B}" destId="{F714BA47-EDA4-4A78-87E8-01CF6CB1C556}" srcOrd="0" destOrd="2" presId="urn:microsoft.com/office/officeart/2005/8/layout/vList2"/>
    <dgm:cxn modelId="{D60FD10F-0DDB-4E65-8B4D-E5DCDAFAF221}" type="presOf" srcId="{402778EA-2C5E-4A65-A8B3-4B2133AE438C}" destId="{F714BA47-EDA4-4A78-87E8-01CF6CB1C556}" srcOrd="0" destOrd="3" presId="urn:microsoft.com/office/officeart/2005/8/layout/vList2"/>
    <dgm:cxn modelId="{DAB2F9FA-C81D-4722-AE3D-0397B9C71E40}" type="presOf" srcId="{8C65C114-110E-4D51-8959-B6D55BD703F1}" destId="{71C36C1C-3169-4D3F-8167-6616647444A3}" srcOrd="0" destOrd="0" presId="urn:microsoft.com/office/officeart/2005/8/layout/vList2"/>
    <dgm:cxn modelId="{18122F8B-0DBF-43D8-A007-2DE5F1DD1479}" srcId="{F8B68009-ED52-4A44-9AE4-63031DF9BAEB}" destId="{402778EA-2C5E-4A65-A8B3-4B2133AE438C}" srcOrd="3" destOrd="0" parTransId="{AC539CF0-0F84-44B3-8787-43CD64A25CAD}" sibTransId="{76A96200-F9A2-4164-B8C8-11F27F43E1D2}"/>
    <dgm:cxn modelId="{63EEA58A-B68A-4D5B-8345-D6118DEC3285}" type="presOf" srcId="{CB768910-D9B8-4D34-BDCB-0B54C3BD9CB0}" destId="{DABF043B-2055-449C-BAC4-74B341C92083}" srcOrd="0" destOrd="4" presId="urn:microsoft.com/office/officeart/2005/8/layout/vList2"/>
    <dgm:cxn modelId="{2808D581-BF89-4412-8D70-BBED60CA1FB0}" srcId="{F8B68009-ED52-4A44-9AE4-63031DF9BAEB}" destId="{181C686B-49B6-45C1-921D-149A86F60425}" srcOrd="0" destOrd="0" parTransId="{E5EF6870-84E5-48C2-BFFA-563D643C6786}" sibTransId="{55DDF14F-DC07-48BF-957E-DF2A3C724B14}"/>
    <dgm:cxn modelId="{02471FF2-84E0-4134-B3C6-68EF96CE4FD0}" srcId="{8C65C114-110E-4D51-8959-B6D55BD703F1}" destId="{7EA6B8E2-852E-4E5F-A391-B85FBC1A4EED}" srcOrd="0" destOrd="0" parTransId="{E29BEDA7-D0AC-4793-8B2B-FC91212EA0AF}" sibTransId="{26E21B57-77E1-4CB3-806D-1187EFCCBE8E}"/>
    <dgm:cxn modelId="{E1C6ABD0-49B4-4701-9088-A4E0A543D2ED}" srcId="{8C65C114-110E-4D51-8959-B6D55BD703F1}" destId="{B6F1AB4E-0053-4FA7-9C82-1A70742C0142}" srcOrd="2" destOrd="0" parTransId="{DEB287E6-9648-4021-A51F-098661442E64}" sibTransId="{776D84B6-7D6B-4613-9EBF-7D0ED2A5D6B2}"/>
    <dgm:cxn modelId="{0BFD24C7-7D3F-4F74-86C4-DE44B0EE5B89}" type="presOf" srcId="{6E0C2176-B494-4045-BB22-E199150E64D4}" destId="{F714BA47-EDA4-4A78-87E8-01CF6CB1C556}" srcOrd="0" destOrd="4" presId="urn:microsoft.com/office/officeart/2005/8/layout/vList2"/>
    <dgm:cxn modelId="{04E00297-C10A-4434-A2A3-C7D21734EECA}" srcId="{8C65C114-110E-4D51-8959-B6D55BD703F1}" destId="{FB288E19-3178-4376-A4A0-7FA2E45322C7}" srcOrd="3" destOrd="0" parTransId="{4CA62587-4CB2-42F3-9AD1-709682F305B8}" sibTransId="{1907F305-8561-425F-8FD7-EE27E9123BF7}"/>
    <dgm:cxn modelId="{5C48E97B-3505-444B-803E-D8A6A765AE08}" srcId="{8C65C114-110E-4D51-8959-B6D55BD703F1}" destId="{CB768910-D9B8-4D34-BDCB-0B54C3BD9CB0}" srcOrd="4" destOrd="0" parTransId="{7D085FC4-F93E-4EF3-B17A-AFD91745F88F}" sibTransId="{6F365D45-3759-4295-A9D7-9345F968E5B5}"/>
    <dgm:cxn modelId="{190D65CD-C79B-44FB-BEC1-9F766BB6A336}" srcId="{8C65C114-110E-4D51-8959-B6D55BD703F1}" destId="{EA1C1B2F-E508-4BDD-824A-C6A6576BC4FD}" srcOrd="1" destOrd="0" parTransId="{61285ED0-142A-44FD-8529-FCCDB9C03A2D}" sibTransId="{639515C8-B089-4360-9D7F-71D3B167BDEF}"/>
    <dgm:cxn modelId="{85A8C5FE-0A7B-44B2-AB95-299066FBB42F}" type="presOf" srcId="{EA1C1B2F-E508-4BDD-824A-C6A6576BC4FD}" destId="{DABF043B-2055-449C-BAC4-74B341C92083}" srcOrd="0" destOrd="1" presId="urn:microsoft.com/office/officeart/2005/8/layout/vList2"/>
    <dgm:cxn modelId="{F1546B9E-FCE1-47D0-BD1A-51FE6201FFE1}" srcId="{F8B68009-ED52-4A44-9AE4-63031DF9BAEB}" destId="{6E0C2176-B494-4045-BB22-E199150E64D4}" srcOrd="4" destOrd="0" parTransId="{6994300E-95B1-40B9-A30B-38C627A15CCE}" sibTransId="{DDF0AF38-478B-4FB8-8673-C0D5E82AB794}"/>
    <dgm:cxn modelId="{7059374E-4F2F-4D00-A528-6C8FE0C2A578}" type="presOf" srcId="{F8B68009-ED52-4A44-9AE4-63031DF9BAEB}" destId="{999BB535-A1DA-4BBF-B2EA-5707E5B1C7C9}" srcOrd="0" destOrd="0" presId="urn:microsoft.com/office/officeart/2005/8/layout/vList2"/>
    <dgm:cxn modelId="{356B225E-A3BB-4EFC-B928-21C698426F16}" type="presOf" srcId="{98D3005E-C5F0-42E4-8304-5C88632978EC}" destId="{F714BA47-EDA4-4A78-87E8-01CF6CB1C556}" srcOrd="0" destOrd="1" presId="urn:microsoft.com/office/officeart/2005/8/layout/vList2"/>
    <dgm:cxn modelId="{B41E8345-928E-4E99-90EB-2AD737F969C9}" srcId="{950109CA-6757-4F2C-8B16-0F4728BD5A11}" destId="{8C65C114-110E-4D51-8959-B6D55BD703F1}" srcOrd="1" destOrd="0" parTransId="{EC4FB8E9-FFFB-45AB-A29F-C9EB1E9160EA}" sibTransId="{11A49CAF-FB93-42C4-9AC1-9C7822703EFB}"/>
    <dgm:cxn modelId="{10D44233-7F30-432F-AE10-4602CE5BA76A}" type="presOf" srcId="{950109CA-6757-4F2C-8B16-0F4728BD5A11}" destId="{FF696C09-608D-479B-A256-AA52C7B9BD10}" srcOrd="0" destOrd="0" presId="urn:microsoft.com/office/officeart/2005/8/layout/vList2"/>
    <dgm:cxn modelId="{0A1CAE64-6B58-4676-ACFC-0C7220225E1E}" type="presOf" srcId="{B6F1AB4E-0053-4FA7-9C82-1A70742C0142}" destId="{DABF043B-2055-449C-BAC4-74B341C92083}" srcOrd="0" destOrd="2" presId="urn:microsoft.com/office/officeart/2005/8/layout/vList2"/>
    <dgm:cxn modelId="{0E0A7C95-51D3-4317-9F22-51FB21528C77}" type="presParOf" srcId="{FF696C09-608D-479B-A256-AA52C7B9BD10}" destId="{999BB535-A1DA-4BBF-B2EA-5707E5B1C7C9}" srcOrd="0" destOrd="0" presId="urn:microsoft.com/office/officeart/2005/8/layout/vList2"/>
    <dgm:cxn modelId="{5CB632D6-62BF-4239-9FF7-5AE2812DE736}" type="presParOf" srcId="{FF696C09-608D-479B-A256-AA52C7B9BD10}" destId="{F714BA47-EDA4-4A78-87E8-01CF6CB1C556}" srcOrd="1" destOrd="0" presId="urn:microsoft.com/office/officeart/2005/8/layout/vList2"/>
    <dgm:cxn modelId="{F0419369-4C9E-485A-B017-12062354521E}" type="presParOf" srcId="{FF696C09-608D-479B-A256-AA52C7B9BD10}" destId="{71C36C1C-3169-4D3F-8167-6616647444A3}" srcOrd="2" destOrd="0" presId="urn:microsoft.com/office/officeart/2005/8/layout/vList2"/>
    <dgm:cxn modelId="{BC4A9D0D-2E16-40E6-A021-17940A3D926D}" type="presParOf" srcId="{FF696C09-608D-479B-A256-AA52C7B9BD10}" destId="{DABF043B-2055-449C-BAC4-74B341C9208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0109CA-6757-4F2C-8B16-0F4728BD5A11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F8B68009-ED52-4A44-9AE4-63031DF9BAEB}">
      <dgm:prSet phldrT="[Текст]"/>
      <dgm:spPr/>
      <dgm:t>
        <a:bodyPr/>
        <a:lstStyle/>
        <a:p>
          <a:r>
            <a:rPr lang="ru-RU" dirty="0" smtClean="0"/>
            <a:t>«Дидактические единицы»</a:t>
          </a:r>
          <a:endParaRPr lang="en-US" dirty="0"/>
        </a:p>
      </dgm:t>
    </dgm:pt>
    <dgm:pt modelId="{6DEB8295-9ACA-4FED-89A4-980138483123}" type="parTrans" cxnId="{5EAD8E82-9D44-4F0B-911E-B96901B26ABF}">
      <dgm:prSet/>
      <dgm:spPr/>
      <dgm:t>
        <a:bodyPr/>
        <a:lstStyle/>
        <a:p>
          <a:endParaRPr lang="en-US"/>
        </a:p>
      </dgm:t>
    </dgm:pt>
    <dgm:pt modelId="{39675D48-72AD-4024-82DF-8948F66B2D99}" type="sibTrans" cxnId="{5EAD8E82-9D44-4F0B-911E-B96901B26ABF}">
      <dgm:prSet/>
      <dgm:spPr/>
      <dgm:t>
        <a:bodyPr/>
        <a:lstStyle/>
        <a:p>
          <a:endParaRPr lang="en-US"/>
        </a:p>
      </dgm:t>
    </dgm:pt>
    <dgm:pt modelId="{181C686B-49B6-45C1-921D-149A86F60425}">
      <dgm:prSet phldrT="[Текст]"/>
      <dgm:spPr/>
      <dgm:t>
        <a:bodyPr/>
        <a:lstStyle/>
        <a:p>
          <a:pPr marL="0" indent="0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dirty="0" smtClean="0"/>
            <a:t> Комплексной диаграмма: Ориентация </a:t>
          </a:r>
          <a:endParaRPr lang="en-US" dirty="0"/>
        </a:p>
      </dgm:t>
    </dgm:pt>
    <dgm:pt modelId="{E5EF6870-84E5-48C2-BFFA-563D643C6786}" type="parTrans" cxnId="{2808D581-BF89-4412-8D70-BBED60CA1FB0}">
      <dgm:prSet/>
      <dgm:spPr/>
      <dgm:t>
        <a:bodyPr/>
        <a:lstStyle/>
        <a:p>
          <a:endParaRPr lang="en-US"/>
        </a:p>
      </dgm:t>
    </dgm:pt>
    <dgm:pt modelId="{55DDF14F-DC07-48BF-957E-DF2A3C724B14}" type="sibTrans" cxnId="{2808D581-BF89-4412-8D70-BBED60CA1FB0}">
      <dgm:prSet/>
      <dgm:spPr/>
      <dgm:t>
        <a:bodyPr/>
        <a:lstStyle/>
        <a:p>
          <a:endParaRPr lang="en-US"/>
        </a:p>
      </dgm:t>
    </dgm:pt>
    <dgm:pt modelId="{8C65C114-110E-4D51-8959-B6D55BD703F1}">
      <dgm:prSet phldrT="[Текст]"/>
      <dgm:spPr/>
      <dgm:t>
        <a:bodyPr/>
        <a:lstStyle/>
        <a:p>
          <a:r>
            <a:rPr lang="ru-RU" dirty="0" smtClean="0"/>
            <a:t>Общие когнитивные умения</a:t>
          </a:r>
          <a:endParaRPr lang="en-US" dirty="0"/>
        </a:p>
      </dgm:t>
    </dgm:pt>
    <dgm:pt modelId="{EC4FB8E9-FFFB-45AB-A29F-C9EB1E9160EA}" type="parTrans" cxnId="{B41E8345-928E-4E99-90EB-2AD737F969C9}">
      <dgm:prSet/>
      <dgm:spPr/>
      <dgm:t>
        <a:bodyPr/>
        <a:lstStyle/>
        <a:p>
          <a:endParaRPr lang="en-US"/>
        </a:p>
      </dgm:t>
    </dgm:pt>
    <dgm:pt modelId="{11A49CAF-FB93-42C4-9AC1-9C7822703EFB}" type="sibTrans" cxnId="{B41E8345-928E-4E99-90EB-2AD737F969C9}">
      <dgm:prSet/>
      <dgm:spPr/>
      <dgm:t>
        <a:bodyPr/>
        <a:lstStyle/>
        <a:p>
          <a:endParaRPr lang="en-US"/>
        </a:p>
      </dgm:t>
    </dgm:pt>
    <dgm:pt modelId="{7EA6B8E2-852E-4E5F-A391-B85FBC1A4EED}">
      <dgm:prSet phldrT="[Текст]"/>
      <dgm:spPr/>
      <dgm:t>
        <a:bodyPr/>
        <a:lstStyle/>
        <a:p>
          <a:r>
            <a:rPr lang="ru-RU" u="none" dirty="0" smtClean="0"/>
            <a:t>Объемный текст</a:t>
          </a:r>
          <a:endParaRPr lang="en-US" u="none" dirty="0"/>
        </a:p>
      </dgm:t>
    </dgm:pt>
    <dgm:pt modelId="{E29BEDA7-D0AC-4793-8B2B-FC91212EA0AF}" type="parTrans" cxnId="{02471FF2-84E0-4134-B3C6-68EF96CE4FD0}">
      <dgm:prSet/>
      <dgm:spPr/>
      <dgm:t>
        <a:bodyPr/>
        <a:lstStyle/>
        <a:p>
          <a:endParaRPr lang="en-US"/>
        </a:p>
      </dgm:t>
    </dgm:pt>
    <dgm:pt modelId="{26E21B57-77E1-4CB3-806D-1187EFCCBE8E}" type="sibTrans" cxnId="{02471FF2-84E0-4134-B3C6-68EF96CE4FD0}">
      <dgm:prSet/>
      <dgm:spPr/>
      <dgm:t>
        <a:bodyPr/>
        <a:lstStyle/>
        <a:p>
          <a:endParaRPr lang="en-US"/>
        </a:p>
      </dgm:t>
    </dgm:pt>
    <dgm:pt modelId="{402778EA-2C5E-4A65-A8B3-4B2133AE438C}">
      <dgm:prSet/>
      <dgm:spPr/>
      <dgm:t>
        <a:bodyPr/>
        <a:lstStyle/>
        <a:p>
          <a:pPr marL="114300" indent="-114300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b="1" dirty="0" smtClean="0">
              <a:solidFill>
                <a:srgbClr val="C00000"/>
              </a:solidFill>
            </a:rPr>
            <a:t>Вероятность независимых событий </a:t>
          </a:r>
        </a:p>
      </dgm:t>
    </dgm:pt>
    <dgm:pt modelId="{AC539CF0-0F84-44B3-8787-43CD64A25CAD}" type="parTrans" cxnId="{18122F8B-0DBF-43D8-A007-2DE5F1DD1479}">
      <dgm:prSet/>
      <dgm:spPr/>
      <dgm:t>
        <a:bodyPr/>
        <a:lstStyle/>
        <a:p>
          <a:endParaRPr lang="en-US"/>
        </a:p>
      </dgm:t>
    </dgm:pt>
    <dgm:pt modelId="{76A96200-F9A2-4164-B8C8-11F27F43E1D2}" type="sibTrans" cxnId="{18122F8B-0DBF-43D8-A007-2DE5F1DD1479}">
      <dgm:prSet/>
      <dgm:spPr/>
      <dgm:t>
        <a:bodyPr/>
        <a:lstStyle/>
        <a:p>
          <a:endParaRPr lang="en-US"/>
        </a:p>
      </dgm:t>
    </dgm:pt>
    <dgm:pt modelId="{10640979-6414-4277-B469-F7423942EF39}">
      <dgm:prSet/>
      <dgm:spPr/>
      <dgm:t>
        <a:bodyPr/>
        <a:lstStyle/>
        <a:p>
          <a:pPr marL="114300" indent="-114300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b="1" dirty="0" smtClean="0">
              <a:solidFill>
                <a:srgbClr val="C00000"/>
              </a:solidFill>
            </a:rPr>
            <a:t>Пропорция</a:t>
          </a:r>
        </a:p>
      </dgm:t>
    </dgm:pt>
    <dgm:pt modelId="{D8B12AE1-C8B1-4E80-95CE-BEC629403269}" type="parTrans" cxnId="{59810F0A-98E4-416E-8644-71B1F841F0B4}">
      <dgm:prSet/>
      <dgm:spPr/>
      <dgm:t>
        <a:bodyPr/>
        <a:lstStyle/>
        <a:p>
          <a:endParaRPr lang="en-US"/>
        </a:p>
      </dgm:t>
    </dgm:pt>
    <dgm:pt modelId="{3A67B33E-9EA3-4815-8BA3-6770D7911439}" type="sibTrans" cxnId="{59810F0A-98E4-416E-8644-71B1F841F0B4}">
      <dgm:prSet/>
      <dgm:spPr/>
      <dgm:t>
        <a:bodyPr/>
        <a:lstStyle/>
        <a:p>
          <a:endParaRPr lang="en-US"/>
        </a:p>
      </dgm:t>
    </dgm:pt>
    <dgm:pt modelId="{FB288E19-3178-4376-A4A0-7FA2E45322C7}">
      <dgm:prSet/>
      <dgm:spPr/>
      <dgm:t>
        <a:bodyPr/>
        <a:lstStyle/>
        <a:p>
          <a:r>
            <a:rPr lang="ru-RU" u="none" dirty="0" smtClean="0"/>
            <a:t>Малознакомый сюжет</a:t>
          </a:r>
          <a:endParaRPr lang="en-US" u="none" dirty="0"/>
        </a:p>
      </dgm:t>
    </dgm:pt>
    <dgm:pt modelId="{4CA62587-4CB2-42F3-9AD1-709682F305B8}" type="parTrans" cxnId="{04E00297-C10A-4434-A2A3-C7D21734EECA}">
      <dgm:prSet/>
      <dgm:spPr/>
      <dgm:t>
        <a:bodyPr/>
        <a:lstStyle/>
        <a:p>
          <a:endParaRPr lang="en-US"/>
        </a:p>
      </dgm:t>
    </dgm:pt>
    <dgm:pt modelId="{1907F305-8561-425F-8FD7-EE27E9123BF7}" type="sibTrans" cxnId="{04E00297-C10A-4434-A2A3-C7D21734EECA}">
      <dgm:prSet/>
      <dgm:spPr/>
      <dgm:t>
        <a:bodyPr/>
        <a:lstStyle/>
        <a:p>
          <a:endParaRPr lang="en-US"/>
        </a:p>
      </dgm:t>
    </dgm:pt>
    <dgm:pt modelId="{CB768910-D9B8-4D34-BDCB-0B54C3BD9CB0}">
      <dgm:prSet/>
      <dgm:spPr/>
      <dgm:t>
        <a:bodyPr/>
        <a:lstStyle/>
        <a:p>
          <a:r>
            <a:rPr lang="ru-RU" b="1" u="none" dirty="0" smtClean="0">
              <a:solidFill>
                <a:srgbClr val="C00000"/>
              </a:solidFill>
            </a:rPr>
            <a:t>Пространственное воображение</a:t>
          </a:r>
          <a:endParaRPr lang="en-US" u="none" dirty="0"/>
        </a:p>
      </dgm:t>
    </dgm:pt>
    <dgm:pt modelId="{7D085FC4-F93E-4EF3-B17A-AFD91745F88F}" type="parTrans" cxnId="{5C48E97B-3505-444B-803E-D8A6A765AE08}">
      <dgm:prSet/>
      <dgm:spPr/>
      <dgm:t>
        <a:bodyPr/>
        <a:lstStyle/>
        <a:p>
          <a:endParaRPr lang="en-US"/>
        </a:p>
      </dgm:t>
    </dgm:pt>
    <dgm:pt modelId="{6F365D45-3759-4295-A9D7-9345F968E5B5}" type="sibTrans" cxnId="{5C48E97B-3505-444B-803E-D8A6A765AE08}">
      <dgm:prSet/>
      <dgm:spPr/>
      <dgm:t>
        <a:bodyPr/>
        <a:lstStyle/>
        <a:p>
          <a:endParaRPr lang="en-US"/>
        </a:p>
      </dgm:t>
    </dgm:pt>
    <dgm:pt modelId="{EA1C1B2F-E508-4BDD-824A-C6A6576BC4FD}">
      <dgm:prSet phldrT="[Текст]"/>
      <dgm:spPr/>
      <dgm:t>
        <a:bodyPr/>
        <a:lstStyle/>
        <a:p>
          <a:r>
            <a:rPr lang="ru-RU" u="none" dirty="0" smtClean="0"/>
            <a:t>Комплексность текста</a:t>
          </a:r>
          <a:endParaRPr lang="en-US" u="none" dirty="0"/>
        </a:p>
      </dgm:t>
    </dgm:pt>
    <dgm:pt modelId="{61285ED0-142A-44FD-8529-FCCDB9C03A2D}" type="parTrans" cxnId="{190D65CD-C79B-44FB-BEC1-9F766BB6A336}">
      <dgm:prSet/>
      <dgm:spPr/>
      <dgm:t>
        <a:bodyPr/>
        <a:lstStyle/>
        <a:p>
          <a:endParaRPr lang="en-US"/>
        </a:p>
      </dgm:t>
    </dgm:pt>
    <dgm:pt modelId="{639515C8-B089-4360-9D7F-71D3B167BDEF}" type="sibTrans" cxnId="{190D65CD-C79B-44FB-BEC1-9F766BB6A336}">
      <dgm:prSet/>
      <dgm:spPr/>
      <dgm:t>
        <a:bodyPr/>
        <a:lstStyle/>
        <a:p>
          <a:endParaRPr lang="en-US"/>
        </a:p>
      </dgm:t>
    </dgm:pt>
    <dgm:pt modelId="{B6F1AB4E-0053-4FA7-9C82-1A70742C0142}">
      <dgm:prSet phldrT="[Текст]"/>
      <dgm:spPr/>
      <dgm:t>
        <a:bodyPr/>
        <a:lstStyle/>
        <a:p>
          <a:r>
            <a:rPr lang="ru-RU" u="none" dirty="0" smtClean="0"/>
            <a:t>Незнакомый формат вопроса</a:t>
          </a:r>
          <a:endParaRPr lang="en-US" u="none" dirty="0"/>
        </a:p>
      </dgm:t>
    </dgm:pt>
    <dgm:pt modelId="{DEB287E6-9648-4021-A51F-098661442E64}" type="parTrans" cxnId="{E1C6ABD0-49B4-4701-9088-A4E0A543D2ED}">
      <dgm:prSet/>
      <dgm:spPr/>
      <dgm:t>
        <a:bodyPr/>
        <a:lstStyle/>
        <a:p>
          <a:endParaRPr lang="en-US"/>
        </a:p>
      </dgm:t>
    </dgm:pt>
    <dgm:pt modelId="{776D84B6-7D6B-4613-9EBF-7D0ED2A5D6B2}" type="sibTrans" cxnId="{E1C6ABD0-49B4-4701-9088-A4E0A543D2ED}">
      <dgm:prSet/>
      <dgm:spPr/>
      <dgm:t>
        <a:bodyPr/>
        <a:lstStyle/>
        <a:p>
          <a:endParaRPr lang="en-US"/>
        </a:p>
      </dgm:t>
    </dgm:pt>
    <dgm:pt modelId="{C8B6EDAC-6C94-4A87-BDB5-1D8F1FB43C33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u="none" dirty="0" smtClean="0">
              <a:solidFill>
                <a:srgbClr val="C00000"/>
              </a:solidFill>
            </a:rPr>
            <a:t> Сгруппированная </a:t>
          </a:r>
          <a:r>
            <a:rPr lang="ru-RU" b="1" dirty="0" smtClean="0">
              <a:solidFill>
                <a:srgbClr val="C00000"/>
              </a:solidFill>
            </a:rPr>
            <a:t>диаграмма: Поиск информации и вычисления</a:t>
          </a:r>
        </a:p>
      </dgm:t>
    </dgm:pt>
    <dgm:pt modelId="{E5E54D28-8BEB-4EDF-B944-72FA42ABC982}" type="parTrans" cxnId="{EA435A04-E19E-4F37-B6BD-8BAA358546D8}">
      <dgm:prSet/>
      <dgm:spPr/>
      <dgm:t>
        <a:bodyPr/>
        <a:lstStyle/>
        <a:p>
          <a:endParaRPr lang="en-US"/>
        </a:p>
      </dgm:t>
    </dgm:pt>
    <dgm:pt modelId="{0DBE00E1-2E44-4B2D-AD7A-FF583637B7FD}" type="sibTrans" cxnId="{EA435A04-E19E-4F37-B6BD-8BAA358546D8}">
      <dgm:prSet/>
      <dgm:spPr/>
      <dgm:t>
        <a:bodyPr/>
        <a:lstStyle/>
        <a:p>
          <a:endParaRPr lang="en-US"/>
        </a:p>
      </dgm:t>
    </dgm:pt>
    <dgm:pt modelId="{041CC0BB-0605-41DC-AE57-C8B339F0A74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Построение математической модели для текстовой задачи в три действия</a:t>
          </a:r>
          <a:endParaRPr lang="ru-RU" b="1" dirty="0" smtClean="0">
            <a:solidFill>
              <a:srgbClr val="C00000"/>
            </a:solidFill>
          </a:endParaRPr>
        </a:p>
      </dgm:t>
    </dgm:pt>
    <dgm:pt modelId="{89A0EF68-33DE-4A89-8ABE-C1F5CF657508}" type="parTrans" cxnId="{AE0DA7E2-5C30-40F6-BCB5-CAB7191FCF98}">
      <dgm:prSet/>
      <dgm:spPr/>
      <dgm:t>
        <a:bodyPr/>
        <a:lstStyle/>
        <a:p>
          <a:endParaRPr lang="en-US"/>
        </a:p>
      </dgm:t>
    </dgm:pt>
    <dgm:pt modelId="{1F97A1DD-26F3-4BD6-8C48-EB7F5970D722}" type="sibTrans" cxnId="{AE0DA7E2-5C30-40F6-BCB5-CAB7191FCF98}">
      <dgm:prSet/>
      <dgm:spPr/>
      <dgm:t>
        <a:bodyPr/>
        <a:lstStyle/>
        <a:p>
          <a:endParaRPr lang="en-US"/>
        </a:p>
      </dgm:t>
    </dgm:pt>
    <dgm:pt modelId="{FF696C09-608D-479B-A256-AA52C7B9BD10}" type="pres">
      <dgm:prSet presAssocID="{950109CA-6757-4F2C-8B16-0F4728BD5A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9BB535-A1DA-4BBF-B2EA-5707E5B1C7C9}" type="pres">
      <dgm:prSet presAssocID="{F8B68009-ED52-4A44-9AE4-63031DF9BAE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4BA47-EDA4-4A78-87E8-01CF6CB1C556}" type="pres">
      <dgm:prSet presAssocID="{F8B68009-ED52-4A44-9AE4-63031DF9BAE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36C1C-3169-4D3F-8167-6616647444A3}" type="pres">
      <dgm:prSet presAssocID="{8C65C114-110E-4D51-8959-B6D55BD703F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BF043B-2055-449C-BAC4-74B341C92083}" type="pres">
      <dgm:prSet presAssocID="{8C65C114-110E-4D51-8959-B6D55BD703F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122F8B-0DBF-43D8-A007-2DE5F1DD1479}" srcId="{F8B68009-ED52-4A44-9AE4-63031DF9BAEB}" destId="{402778EA-2C5E-4A65-A8B3-4B2133AE438C}" srcOrd="3" destOrd="0" parTransId="{AC539CF0-0F84-44B3-8787-43CD64A25CAD}" sibTransId="{76A96200-F9A2-4164-B8C8-11F27F43E1D2}"/>
    <dgm:cxn modelId="{B41E8345-928E-4E99-90EB-2AD737F969C9}" srcId="{950109CA-6757-4F2C-8B16-0F4728BD5A11}" destId="{8C65C114-110E-4D51-8959-B6D55BD703F1}" srcOrd="1" destOrd="0" parTransId="{EC4FB8E9-FFFB-45AB-A29F-C9EB1E9160EA}" sibTransId="{11A49CAF-FB93-42C4-9AC1-9C7822703EFB}"/>
    <dgm:cxn modelId="{CF01BCFC-9F3F-45B9-91C5-DDEC6C44B419}" type="presOf" srcId="{F8B68009-ED52-4A44-9AE4-63031DF9BAEB}" destId="{999BB535-A1DA-4BBF-B2EA-5707E5B1C7C9}" srcOrd="0" destOrd="0" presId="urn:microsoft.com/office/officeart/2005/8/layout/vList2"/>
    <dgm:cxn modelId="{8D13584F-2D94-497A-A3FA-46A2DB49636F}" type="presOf" srcId="{B6F1AB4E-0053-4FA7-9C82-1A70742C0142}" destId="{DABF043B-2055-449C-BAC4-74B341C92083}" srcOrd="0" destOrd="2" presId="urn:microsoft.com/office/officeart/2005/8/layout/vList2"/>
    <dgm:cxn modelId="{EE7DC43A-043B-42A1-81C8-5710DB9CBED9}" type="presOf" srcId="{FB288E19-3178-4376-A4A0-7FA2E45322C7}" destId="{DABF043B-2055-449C-BAC4-74B341C92083}" srcOrd="0" destOrd="3" presId="urn:microsoft.com/office/officeart/2005/8/layout/vList2"/>
    <dgm:cxn modelId="{2808D581-BF89-4412-8D70-BBED60CA1FB0}" srcId="{F8B68009-ED52-4A44-9AE4-63031DF9BAEB}" destId="{181C686B-49B6-45C1-921D-149A86F60425}" srcOrd="0" destOrd="0" parTransId="{E5EF6870-84E5-48C2-BFFA-563D643C6786}" sibTransId="{55DDF14F-DC07-48BF-957E-DF2A3C724B14}"/>
    <dgm:cxn modelId="{02471FF2-84E0-4134-B3C6-68EF96CE4FD0}" srcId="{8C65C114-110E-4D51-8959-B6D55BD703F1}" destId="{7EA6B8E2-852E-4E5F-A391-B85FBC1A4EED}" srcOrd="0" destOrd="0" parTransId="{E29BEDA7-D0AC-4793-8B2B-FC91212EA0AF}" sibTransId="{26E21B57-77E1-4CB3-806D-1187EFCCBE8E}"/>
    <dgm:cxn modelId="{5C48E97B-3505-444B-803E-D8A6A765AE08}" srcId="{8C65C114-110E-4D51-8959-B6D55BD703F1}" destId="{CB768910-D9B8-4D34-BDCB-0B54C3BD9CB0}" srcOrd="4" destOrd="0" parTransId="{7D085FC4-F93E-4EF3-B17A-AFD91745F88F}" sibTransId="{6F365D45-3759-4295-A9D7-9345F968E5B5}"/>
    <dgm:cxn modelId="{AE0DA7E2-5C30-40F6-BCB5-CAB7191FCF98}" srcId="{F8B68009-ED52-4A44-9AE4-63031DF9BAEB}" destId="{041CC0BB-0605-41DC-AE57-C8B339F0A74E}" srcOrd="2" destOrd="0" parTransId="{89A0EF68-33DE-4A89-8ABE-C1F5CF657508}" sibTransId="{1F97A1DD-26F3-4BD6-8C48-EB7F5970D722}"/>
    <dgm:cxn modelId="{9D6247E0-C9A0-4243-B9E0-E5A786C69895}" type="presOf" srcId="{EA1C1B2F-E508-4BDD-824A-C6A6576BC4FD}" destId="{DABF043B-2055-449C-BAC4-74B341C92083}" srcOrd="0" destOrd="1" presId="urn:microsoft.com/office/officeart/2005/8/layout/vList2"/>
    <dgm:cxn modelId="{EA435A04-E19E-4F37-B6BD-8BAA358546D8}" srcId="{F8B68009-ED52-4A44-9AE4-63031DF9BAEB}" destId="{C8B6EDAC-6C94-4A87-BDB5-1D8F1FB43C33}" srcOrd="1" destOrd="0" parTransId="{E5E54D28-8BEB-4EDF-B944-72FA42ABC982}" sibTransId="{0DBE00E1-2E44-4B2D-AD7A-FF583637B7FD}"/>
    <dgm:cxn modelId="{453CD258-2D8E-4ECE-931A-F00038FA4D55}" type="presOf" srcId="{10640979-6414-4277-B469-F7423942EF39}" destId="{F714BA47-EDA4-4A78-87E8-01CF6CB1C556}" srcOrd="0" destOrd="4" presId="urn:microsoft.com/office/officeart/2005/8/layout/vList2"/>
    <dgm:cxn modelId="{59810F0A-98E4-416E-8644-71B1F841F0B4}" srcId="{F8B68009-ED52-4A44-9AE4-63031DF9BAEB}" destId="{10640979-6414-4277-B469-F7423942EF39}" srcOrd="4" destOrd="0" parTransId="{D8B12AE1-C8B1-4E80-95CE-BEC629403269}" sibTransId="{3A67B33E-9EA3-4815-8BA3-6770D7911439}"/>
    <dgm:cxn modelId="{E1C6ABD0-49B4-4701-9088-A4E0A543D2ED}" srcId="{8C65C114-110E-4D51-8959-B6D55BD703F1}" destId="{B6F1AB4E-0053-4FA7-9C82-1A70742C0142}" srcOrd="2" destOrd="0" parTransId="{DEB287E6-9648-4021-A51F-098661442E64}" sibTransId="{776D84B6-7D6B-4613-9EBF-7D0ED2A5D6B2}"/>
    <dgm:cxn modelId="{00DB80C6-AF32-4E79-981D-BA72A2C2FB0F}" type="presOf" srcId="{402778EA-2C5E-4A65-A8B3-4B2133AE438C}" destId="{F714BA47-EDA4-4A78-87E8-01CF6CB1C556}" srcOrd="0" destOrd="3" presId="urn:microsoft.com/office/officeart/2005/8/layout/vList2"/>
    <dgm:cxn modelId="{190D65CD-C79B-44FB-BEC1-9F766BB6A336}" srcId="{8C65C114-110E-4D51-8959-B6D55BD703F1}" destId="{EA1C1B2F-E508-4BDD-824A-C6A6576BC4FD}" srcOrd="1" destOrd="0" parTransId="{61285ED0-142A-44FD-8529-FCCDB9C03A2D}" sibTransId="{639515C8-B089-4360-9D7F-71D3B167BDEF}"/>
    <dgm:cxn modelId="{5EAD8E82-9D44-4F0B-911E-B96901B26ABF}" srcId="{950109CA-6757-4F2C-8B16-0F4728BD5A11}" destId="{F8B68009-ED52-4A44-9AE4-63031DF9BAEB}" srcOrd="0" destOrd="0" parTransId="{6DEB8295-9ACA-4FED-89A4-980138483123}" sibTransId="{39675D48-72AD-4024-82DF-8948F66B2D99}"/>
    <dgm:cxn modelId="{14F4B098-6B18-481E-8D6E-09BA019B8E9E}" type="presOf" srcId="{950109CA-6757-4F2C-8B16-0F4728BD5A11}" destId="{FF696C09-608D-479B-A256-AA52C7B9BD10}" srcOrd="0" destOrd="0" presId="urn:microsoft.com/office/officeart/2005/8/layout/vList2"/>
    <dgm:cxn modelId="{4F2F1612-E8BE-4F6A-B9FA-67A968252DBE}" type="presOf" srcId="{041CC0BB-0605-41DC-AE57-C8B339F0A74E}" destId="{F714BA47-EDA4-4A78-87E8-01CF6CB1C556}" srcOrd="0" destOrd="2" presId="urn:microsoft.com/office/officeart/2005/8/layout/vList2"/>
    <dgm:cxn modelId="{04E00297-C10A-4434-A2A3-C7D21734EECA}" srcId="{8C65C114-110E-4D51-8959-B6D55BD703F1}" destId="{FB288E19-3178-4376-A4A0-7FA2E45322C7}" srcOrd="3" destOrd="0" parTransId="{4CA62587-4CB2-42F3-9AD1-709682F305B8}" sibTransId="{1907F305-8561-425F-8FD7-EE27E9123BF7}"/>
    <dgm:cxn modelId="{DA1A90D9-133A-4E9F-A5AF-56C4641CCF33}" type="presOf" srcId="{8C65C114-110E-4D51-8959-B6D55BD703F1}" destId="{71C36C1C-3169-4D3F-8167-6616647444A3}" srcOrd="0" destOrd="0" presId="urn:microsoft.com/office/officeart/2005/8/layout/vList2"/>
    <dgm:cxn modelId="{917C19D5-94D8-4929-8B25-4CE82B6D049B}" type="presOf" srcId="{CB768910-D9B8-4D34-BDCB-0B54C3BD9CB0}" destId="{DABF043B-2055-449C-BAC4-74B341C92083}" srcOrd="0" destOrd="4" presId="urn:microsoft.com/office/officeart/2005/8/layout/vList2"/>
    <dgm:cxn modelId="{30DB5669-D3AE-4610-B301-4320517B928F}" type="presOf" srcId="{C8B6EDAC-6C94-4A87-BDB5-1D8F1FB43C33}" destId="{F714BA47-EDA4-4A78-87E8-01CF6CB1C556}" srcOrd="0" destOrd="1" presId="urn:microsoft.com/office/officeart/2005/8/layout/vList2"/>
    <dgm:cxn modelId="{2B8FE2DB-36A7-47B2-83CD-E0BB22DBB868}" type="presOf" srcId="{181C686B-49B6-45C1-921D-149A86F60425}" destId="{F714BA47-EDA4-4A78-87E8-01CF6CB1C556}" srcOrd="0" destOrd="0" presId="urn:microsoft.com/office/officeart/2005/8/layout/vList2"/>
    <dgm:cxn modelId="{A83DEED0-ECF3-4FAE-AB18-B9066FDD806C}" type="presOf" srcId="{7EA6B8E2-852E-4E5F-A391-B85FBC1A4EED}" destId="{DABF043B-2055-449C-BAC4-74B341C92083}" srcOrd="0" destOrd="0" presId="urn:microsoft.com/office/officeart/2005/8/layout/vList2"/>
    <dgm:cxn modelId="{0A29F508-AD79-4457-B0A6-BBBAFD080E74}" type="presParOf" srcId="{FF696C09-608D-479B-A256-AA52C7B9BD10}" destId="{999BB535-A1DA-4BBF-B2EA-5707E5B1C7C9}" srcOrd="0" destOrd="0" presId="urn:microsoft.com/office/officeart/2005/8/layout/vList2"/>
    <dgm:cxn modelId="{7027B39D-0587-46ED-BBCC-B8F57A5E2FB3}" type="presParOf" srcId="{FF696C09-608D-479B-A256-AA52C7B9BD10}" destId="{F714BA47-EDA4-4A78-87E8-01CF6CB1C556}" srcOrd="1" destOrd="0" presId="urn:microsoft.com/office/officeart/2005/8/layout/vList2"/>
    <dgm:cxn modelId="{67297A72-1C44-4F48-86FB-B731D6083403}" type="presParOf" srcId="{FF696C09-608D-479B-A256-AA52C7B9BD10}" destId="{71C36C1C-3169-4D3F-8167-6616647444A3}" srcOrd="2" destOrd="0" presId="urn:microsoft.com/office/officeart/2005/8/layout/vList2"/>
    <dgm:cxn modelId="{C1A77332-C13C-4286-B444-2FBB20C8FA9D}" type="presParOf" srcId="{FF696C09-608D-479B-A256-AA52C7B9BD10}" destId="{DABF043B-2055-449C-BAC4-74B341C9208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B15A8-051E-4FFF-8348-89449BDCFEA0}">
      <dsp:nvSpPr>
        <dsp:cNvPr id="0" name=""/>
        <dsp:cNvSpPr/>
      </dsp:nvSpPr>
      <dsp:spPr>
        <a:xfrm>
          <a:off x="1957120" y="2630079"/>
          <a:ext cx="1805198" cy="1805198"/>
        </a:xfrm>
        <a:prstGeom prst="ellipse">
          <a:avLst/>
        </a:prstGeom>
        <a:solidFill>
          <a:schemeClr val="lt1"/>
        </a:solidFill>
        <a:ln w="264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Результаты </a:t>
          </a:r>
          <a:r>
            <a:rPr lang="en-US" sz="1800" kern="1200" dirty="0" smtClean="0"/>
            <a:t>PISA</a:t>
          </a:r>
          <a:endParaRPr lang="en-US" sz="1800" kern="1200" dirty="0"/>
        </a:p>
      </dsp:txBody>
      <dsp:txXfrm>
        <a:off x="2221485" y="2894444"/>
        <a:ext cx="1276468" cy="1276468"/>
      </dsp:txXfrm>
    </dsp:sp>
    <dsp:sp modelId="{80F75995-624A-4B35-A028-9F54C22E5C60}">
      <dsp:nvSpPr>
        <dsp:cNvPr id="0" name=""/>
        <dsp:cNvSpPr/>
      </dsp:nvSpPr>
      <dsp:spPr>
        <a:xfrm rot="12900000">
          <a:off x="730179" y="2292758"/>
          <a:ext cx="1452256" cy="5144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2BD96-3A21-406A-94E4-C44B51EBFD4E}">
      <dsp:nvSpPr>
        <dsp:cNvPr id="0" name=""/>
        <dsp:cNvSpPr/>
      </dsp:nvSpPr>
      <dsp:spPr>
        <a:xfrm>
          <a:off x="4029" y="1447533"/>
          <a:ext cx="1714938" cy="13719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Объективная трудность задания</a:t>
          </a:r>
          <a:endParaRPr lang="en-US" sz="1900" kern="1200" dirty="0"/>
        </a:p>
      </dsp:txBody>
      <dsp:txXfrm>
        <a:off x="44212" y="1487716"/>
        <a:ext cx="1634572" cy="1291584"/>
      </dsp:txXfrm>
    </dsp:sp>
    <dsp:sp modelId="{64093B89-C56F-46FA-A5A3-1753908BB823}">
      <dsp:nvSpPr>
        <dsp:cNvPr id="0" name=""/>
        <dsp:cNvSpPr/>
      </dsp:nvSpPr>
      <dsp:spPr>
        <a:xfrm rot="16200000">
          <a:off x="2133591" y="1562187"/>
          <a:ext cx="1452256" cy="5144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A48294-2DE5-4003-B988-DBF6E8CEC2AF}">
      <dsp:nvSpPr>
        <dsp:cNvPr id="0" name=""/>
        <dsp:cNvSpPr/>
      </dsp:nvSpPr>
      <dsp:spPr>
        <a:xfrm>
          <a:off x="2002250" y="407325"/>
          <a:ext cx="1714938" cy="13719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Социальные и культурные особенности</a:t>
          </a:r>
          <a:endParaRPr lang="en-US" sz="1900" kern="1200" dirty="0"/>
        </a:p>
      </dsp:txBody>
      <dsp:txXfrm>
        <a:off x="2042433" y="447508"/>
        <a:ext cx="1634572" cy="1291584"/>
      </dsp:txXfrm>
    </dsp:sp>
    <dsp:sp modelId="{05CAA45B-49CC-4434-B648-2CFD7940BBD6}">
      <dsp:nvSpPr>
        <dsp:cNvPr id="0" name=""/>
        <dsp:cNvSpPr/>
      </dsp:nvSpPr>
      <dsp:spPr>
        <a:xfrm rot="19500000">
          <a:off x="3537004" y="2292758"/>
          <a:ext cx="1452256" cy="5144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8BE46C-8E4F-4CB9-BB87-00B87242F37C}">
      <dsp:nvSpPr>
        <dsp:cNvPr id="0" name=""/>
        <dsp:cNvSpPr/>
      </dsp:nvSpPr>
      <dsp:spPr>
        <a:xfrm>
          <a:off x="4000472" y="1447533"/>
          <a:ext cx="1714938" cy="13719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Система школьного обучения</a:t>
          </a:r>
          <a:endParaRPr lang="en-US" sz="1900" kern="1200" dirty="0"/>
        </a:p>
      </dsp:txBody>
      <dsp:txXfrm>
        <a:off x="4040655" y="1487716"/>
        <a:ext cx="1634572" cy="12915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9A33D-8631-424F-9F66-0B8207882662}">
      <dsp:nvSpPr>
        <dsp:cNvPr id="0" name=""/>
        <dsp:cNvSpPr/>
      </dsp:nvSpPr>
      <dsp:spPr>
        <a:xfrm>
          <a:off x="538758" y="0"/>
          <a:ext cx="5289971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EB2844-CF39-4C7B-9248-FF7E87DC5283}">
      <dsp:nvSpPr>
        <dsp:cNvPr id="0" name=""/>
        <dsp:cNvSpPr/>
      </dsp:nvSpPr>
      <dsp:spPr>
        <a:xfrm>
          <a:off x="664" y="1625600"/>
          <a:ext cx="1890713" cy="2167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Элементы /особенности задания затрудняющее решение</a:t>
          </a:r>
          <a:endParaRPr lang="en-US" sz="2000" kern="1200" dirty="0"/>
        </a:p>
      </dsp:txBody>
      <dsp:txXfrm>
        <a:off x="92961" y="1717897"/>
        <a:ext cx="1706119" cy="1982872"/>
      </dsp:txXfrm>
    </dsp:sp>
    <dsp:sp modelId="{38578CD3-53D7-4C89-8B48-2D1E951A1770}">
      <dsp:nvSpPr>
        <dsp:cNvPr id="0" name=""/>
        <dsp:cNvSpPr/>
      </dsp:nvSpPr>
      <dsp:spPr>
        <a:xfrm>
          <a:off x="2166391" y="1625600"/>
          <a:ext cx="1890713" cy="2167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Экспертное согласие</a:t>
          </a:r>
          <a:endParaRPr lang="en-US" sz="2000" kern="1200" dirty="0"/>
        </a:p>
      </dsp:txBody>
      <dsp:txXfrm>
        <a:off x="2258688" y="1717897"/>
        <a:ext cx="1706119" cy="1982872"/>
      </dsp:txXfrm>
    </dsp:sp>
    <dsp:sp modelId="{9D07F62A-8982-47E6-84B6-B8AE80F60B91}">
      <dsp:nvSpPr>
        <dsp:cNvPr id="0" name=""/>
        <dsp:cNvSpPr/>
      </dsp:nvSpPr>
      <dsp:spPr>
        <a:xfrm>
          <a:off x="4332117" y="1625600"/>
          <a:ext cx="1890713" cy="2167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Разработка заданий модификаций </a:t>
          </a:r>
          <a:endParaRPr lang="en-US" sz="2000" kern="1200" dirty="0"/>
        </a:p>
      </dsp:txBody>
      <dsp:txXfrm>
        <a:off x="4424414" y="1717897"/>
        <a:ext cx="1706119" cy="19828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BB535-A1DA-4BBF-B2EA-5707E5B1C7C9}">
      <dsp:nvSpPr>
        <dsp:cNvPr id="0" name=""/>
        <dsp:cNvSpPr/>
      </dsp:nvSpPr>
      <dsp:spPr>
        <a:xfrm>
          <a:off x="0" y="79466"/>
          <a:ext cx="7920880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«Дидактические единицы»</a:t>
          </a:r>
          <a:endParaRPr lang="en-US" sz="2700" kern="1200" dirty="0"/>
        </a:p>
      </dsp:txBody>
      <dsp:txXfrm>
        <a:off x="30842" y="110308"/>
        <a:ext cx="7859196" cy="570116"/>
      </dsp:txXfrm>
    </dsp:sp>
    <dsp:sp modelId="{F714BA47-EDA4-4A78-87E8-01CF6CB1C556}">
      <dsp:nvSpPr>
        <dsp:cNvPr id="0" name=""/>
        <dsp:cNvSpPr/>
      </dsp:nvSpPr>
      <dsp:spPr>
        <a:xfrm>
          <a:off x="0" y="711266"/>
          <a:ext cx="7920880" cy="2291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kern="1200" dirty="0" smtClean="0"/>
            <a:t>Комплексная диаграмма: Ориентация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kern="1200" dirty="0" smtClean="0"/>
            <a:t>Сгруппированная диаграмма: Поиск информации и вычисления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kern="1200" dirty="0" smtClean="0"/>
            <a:t>Построение математической модели для текстовой задачи в три действия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kern="1200" smtClean="0"/>
            <a:t>Вероятность независимых событий </a:t>
          </a:r>
          <a:endParaRPr lang="ru-RU" sz="2100" kern="1200" dirty="0" smtClean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kern="1200" dirty="0" smtClean="0"/>
            <a:t>Пропорция</a:t>
          </a:r>
          <a:endParaRPr lang="en-US" sz="2100" kern="1200" dirty="0"/>
        </a:p>
      </dsp:txBody>
      <dsp:txXfrm>
        <a:off x="0" y="711266"/>
        <a:ext cx="7920880" cy="2291489"/>
      </dsp:txXfrm>
    </dsp:sp>
    <dsp:sp modelId="{71C36C1C-3169-4D3F-8167-6616647444A3}">
      <dsp:nvSpPr>
        <dsp:cNvPr id="0" name=""/>
        <dsp:cNvSpPr/>
      </dsp:nvSpPr>
      <dsp:spPr>
        <a:xfrm>
          <a:off x="0" y="3002756"/>
          <a:ext cx="7920880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Общие когнитивные умения</a:t>
          </a:r>
          <a:endParaRPr lang="en-US" sz="2700" kern="1200" dirty="0"/>
        </a:p>
      </dsp:txBody>
      <dsp:txXfrm>
        <a:off x="30842" y="3033598"/>
        <a:ext cx="7859196" cy="570116"/>
      </dsp:txXfrm>
    </dsp:sp>
    <dsp:sp modelId="{DABF043B-2055-449C-BAC4-74B341C92083}">
      <dsp:nvSpPr>
        <dsp:cNvPr id="0" name=""/>
        <dsp:cNvSpPr/>
      </dsp:nvSpPr>
      <dsp:spPr>
        <a:xfrm>
          <a:off x="0" y="3634556"/>
          <a:ext cx="7920880" cy="1704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u="none" kern="1200" dirty="0" smtClean="0"/>
            <a:t>Объемный текст (3)</a:t>
          </a:r>
          <a:endParaRPr lang="en-US" sz="2100" u="none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u="none" kern="1200" dirty="0" smtClean="0"/>
            <a:t>Комплексность текста (3)</a:t>
          </a:r>
          <a:endParaRPr lang="en-US" sz="2100" u="none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u="none" kern="1200" dirty="0" smtClean="0"/>
            <a:t>Незнакомый формат вопроса (2)</a:t>
          </a:r>
          <a:endParaRPr lang="en-US" sz="2100" u="none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u="none" kern="1200" dirty="0" smtClean="0"/>
            <a:t>Малознакомый сюжет (2)</a:t>
          </a:r>
          <a:endParaRPr lang="en-US" sz="2100" u="none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u="none" kern="1200" dirty="0" smtClean="0"/>
            <a:t>Пространственное воображение (1)</a:t>
          </a:r>
          <a:endParaRPr lang="en-US" sz="2100" u="none" kern="1200" dirty="0"/>
        </a:p>
      </dsp:txBody>
      <dsp:txXfrm>
        <a:off x="0" y="3634556"/>
        <a:ext cx="7920880" cy="17046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BB535-A1DA-4BBF-B2EA-5707E5B1C7C9}">
      <dsp:nvSpPr>
        <dsp:cNvPr id="0" name=""/>
        <dsp:cNvSpPr/>
      </dsp:nvSpPr>
      <dsp:spPr>
        <a:xfrm>
          <a:off x="0" y="4812"/>
          <a:ext cx="7712000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«Дидактические единицы»</a:t>
          </a:r>
          <a:endParaRPr lang="en-US" sz="2700" kern="1200" dirty="0"/>
        </a:p>
      </dsp:txBody>
      <dsp:txXfrm>
        <a:off x="30842" y="35654"/>
        <a:ext cx="7650316" cy="570116"/>
      </dsp:txXfrm>
    </dsp:sp>
    <dsp:sp modelId="{F714BA47-EDA4-4A78-87E8-01CF6CB1C556}">
      <dsp:nvSpPr>
        <dsp:cNvPr id="0" name=""/>
        <dsp:cNvSpPr/>
      </dsp:nvSpPr>
      <dsp:spPr>
        <a:xfrm>
          <a:off x="0" y="636612"/>
          <a:ext cx="7712000" cy="2291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56" tIns="34290" rIns="192024" bIns="34290" numCol="1" spcCol="1270" anchor="t" anchorCtr="0">
          <a:noAutofit/>
        </a:bodyPr>
        <a:lstStyle/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kern="1200" dirty="0" smtClean="0"/>
            <a:t> Комплексной диаграмма: Ориентация </a:t>
          </a:r>
          <a:endParaRPr lang="en-US" sz="21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100" b="1" u="none" kern="1200" dirty="0" smtClean="0">
              <a:solidFill>
                <a:srgbClr val="C00000"/>
              </a:solidFill>
            </a:rPr>
            <a:t> Сгруппированная </a:t>
          </a:r>
          <a:r>
            <a:rPr lang="ru-RU" sz="2100" b="1" kern="1200" dirty="0" smtClean="0">
              <a:solidFill>
                <a:srgbClr val="C00000"/>
              </a:solidFill>
            </a:rPr>
            <a:t>диаграмма: Поиск информации и вычисления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100" kern="1200" dirty="0" smtClean="0"/>
            <a:t> Построение математической модели для текстовой задачи в три действия</a:t>
          </a:r>
          <a:endParaRPr lang="ru-RU" sz="2100" b="1" kern="1200" dirty="0" smtClean="0">
            <a:solidFill>
              <a:srgbClr val="C0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b="1" kern="1200" dirty="0" smtClean="0">
              <a:solidFill>
                <a:srgbClr val="C00000"/>
              </a:solidFill>
            </a:rPr>
            <a:t>Вероятность независимых событий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b="1" kern="1200" dirty="0" smtClean="0">
              <a:solidFill>
                <a:srgbClr val="C00000"/>
              </a:solidFill>
            </a:rPr>
            <a:t>Пропорция</a:t>
          </a:r>
        </a:p>
      </dsp:txBody>
      <dsp:txXfrm>
        <a:off x="0" y="636612"/>
        <a:ext cx="7712000" cy="2291489"/>
      </dsp:txXfrm>
    </dsp:sp>
    <dsp:sp modelId="{71C36C1C-3169-4D3F-8167-6616647444A3}">
      <dsp:nvSpPr>
        <dsp:cNvPr id="0" name=""/>
        <dsp:cNvSpPr/>
      </dsp:nvSpPr>
      <dsp:spPr>
        <a:xfrm>
          <a:off x="0" y="2928101"/>
          <a:ext cx="7712000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Общие когнитивные умения</a:t>
          </a:r>
          <a:endParaRPr lang="en-US" sz="2700" kern="1200" dirty="0"/>
        </a:p>
      </dsp:txBody>
      <dsp:txXfrm>
        <a:off x="30842" y="2958943"/>
        <a:ext cx="7650316" cy="570116"/>
      </dsp:txXfrm>
    </dsp:sp>
    <dsp:sp modelId="{DABF043B-2055-449C-BAC4-74B341C92083}">
      <dsp:nvSpPr>
        <dsp:cNvPr id="0" name=""/>
        <dsp:cNvSpPr/>
      </dsp:nvSpPr>
      <dsp:spPr>
        <a:xfrm>
          <a:off x="0" y="3559901"/>
          <a:ext cx="7712000" cy="1704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85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u="none" kern="1200" dirty="0" smtClean="0"/>
            <a:t>Объемный текст</a:t>
          </a:r>
          <a:endParaRPr lang="en-US" sz="2100" u="none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u="none" kern="1200" dirty="0" smtClean="0"/>
            <a:t>Комплексность текста</a:t>
          </a:r>
          <a:endParaRPr lang="en-US" sz="2100" u="none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u="none" kern="1200" dirty="0" smtClean="0"/>
            <a:t>Незнакомый формат вопроса</a:t>
          </a:r>
          <a:endParaRPr lang="en-US" sz="2100" u="none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u="none" kern="1200" dirty="0" smtClean="0"/>
            <a:t>Малознакомый сюжет</a:t>
          </a:r>
          <a:endParaRPr lang="en-US" sz="2100" u="none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100" b="1" u="none" kern="1200" dirty="0" smtClean="0">
              <a:solidFill>
                <a:srgbClr val="C00000"/>
              </a:solidFill>
            </a:rPr>
            <a:t>Пространственное воображение</a:t>
          </a:r>
          <a:endParaRPr lang="en-US" sz="2100" u="none" kern="1200" dirty="0"/>
        </a:p>
      </dsp:txBody>
      <dsp:txXfrm>
        <a:off x="0" y="3559901"/>
        <a:ext cx="7712000" cy="1704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56EDA-2EA3-4741-9D3F-0565F0239B50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1C3CC-E89E-4F96-92D0-82AD471A8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2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9D77B-0100-4A97-87E1-541ED23B00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94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C90FE9-F32F-4D8A-9A03-E1178843EE36}" type="slidenum">
              <a:rPr lang="ru-RU">
                <a:solidFill>
                  <a:prstClr val="black"/>
                </a:solidFill>
              </a:rPr>
              <a:pPr/>
              <a:t>37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966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5B6A82-BB52-452C-85DD-8FAB64C01E4B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4CF07DE-C1B7-4BB1-9C7C-2B088CD4C2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ctrTitle"/>
          </p:nvPr>
        </p:nvSpPr>
        <p:spPr>
          <a:xfrm>
            <a:off x="728354" y="2132856"/>
            <a:ext cx="8205176" cy="1849371"/>
          </a:xfrm>
        </p:spPr>
        <p:txBody>
          <a:bodyPr/>
          <a:lstStyle/>
          <a:p>
            <a:pPr lvl="0">
              <a:lnSpc>
                <a:spcPct val="150000"/>
              </a:lnSpc>
              <a:defRPr/>
            </a:pPr>
            <a:r>
              <a:rPr lang="ru-RU" sz="2400" b="1" cap="all" dirty="0" smtClean="0">
                <a:solidFill>
                  <a:schemeClr val="tx1"/>
                </a:solidFill>
                <a:latin typeface="Corbel" pitchFamily="34" charset="0"/>
              </a:rPr>
              <a:t>Что </a:t>
            </a:r>
            <a:r>
              <a:rPr lang="ru-RU" sz="2400" b="1" cap="all" dirty="0">
                <a:solidFill>
                  <a:schemeClr val="tx1"/>
                </a:solidFill>
                <a:latin typeface="Corbel" pitchFamily="34" charset="0"/>
              </a:rPr>
              <a:t>в заданиях PISA </a:t>
            </a:r>
            <a:r>
              <a:rPr lang="ru-RU" sz="2400" b="1" cap="all" dirty="0" smtClean="0">
                <a:solidFill>
                  <a:schemeClr val="tx1"/>
                </a:solidFill>
                <a:latin typeface="Corbel" pitchFamily="34" charset="0"/>
              </a:rPr>
              <a:t>- математика </a:t>
            </a:r>
            <a:br>
              <a:rPr lang="ru-RU" sz="2400" b="1" cap="all" dirty="0" smtClean="0">
                <a:solidFill>
                  <a:schemeClr val="tx1"/>
                </a:solidFill>
                <a:latin typeface="Corbel" pitchFamily="34" charset="0"/>
              </a:rPr>
            </a:br>
            <a:r>
              <a:rPr lang="ru-RU" sz="2400" b="1" cap="all" dirty="0" smtClean="0">
                <a:solidFill>
                  <a:schemeClr val="tx1"/>
                </a:solidFill>
                <a:latin typeface="Corbel" pitchFamily="34" charset="0"/>
              </a:rPr>
              <a:t>мешает </a:t>
            </a:r>
            <a:br>
              <a:rPr lang="ru-RU" sz="2400" b="1" cap="all" dirty="0" smtClean="0">
                <a:solidFill>
                  <a:schemeClr val="tx1"/>
                </a:solidFill>
                <a:latin typeface="Corbel" pitchFamily="34" charset="0"/>
              </a:rPr>
            </a:br>
            <a:r>
              <a:rPr lang="ru-RU" sz="2400" b="1" cap="all" dirty="0" smtClean="0">
                <a:solidFill>
                  <a:schemeClr val="tx1"/>
                </a:solidFill>
                <a:latin typeface="Corbel" pitchFamily="34" charset="0"/>
              </a:rPr>
              <a:t>российским школьникам </a:t>
            </a:r>
            <a:r>
              <a:rPr lang="ru-RU" sz="2400" b="1" cap="all" dirty="0">
                <a:solidFill>
                  <a:schemeClr val="tx1"/>
                </a:solidFill>
                <a:latin typeface="Corbel" pitchFamily="34" charset="0"/>
              </a:rPr>
              <a:t>их выполнять? </a:t>
            </a:r>
            <a:r>
              <a:rPr lang="ru-RU" sz="2400" b="1" dirty="0">
                <a:solidFill>
                  <a:schemeClr val="tx1"/>
                </a:solidFill>
                <a:latin typeface="Corbel" pitchFamily="34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Corbel" pitchFamily="34" charset="0"/>
              </a:rPr>
            </a:br>
            <a:r>
              <a:rPr lang="ru-RU" sz="2400" b="1" cap="all" dirty="0" smtClean="0">
                <a:solidFill>
                  <a:schemeClr val="tx1"/>
                </a:solidFill>
                <a:latin typeface="Corbel" pitchFamily="34" charset="0"/>
              </a:rPr>
              <a:t/>
            </a:r>
            <a:br>
              <a:rPr lang="ru-RU" sz="2400" b="1" cap="all" dirty="0" smtClean="0">
                <a:solidFill>
                  <a:schemeClr val="tx1"/>
                </a:solidFill>
                <a:latin typeface="Corbel" pitchFamily="34" charset="0"/>
              </a:rPr>
            </a:br>
            <a:r>
              <a:rPr lang="ru-RU" sz="1800" cap="all" dirty="0" smtClean="0">
                <a:solidFill>
                  <a:schemeClr val="tx1"/>
                </a:solidFill>
                <a:latin typeface="Corbel" pitchFamily="34" charset="0"/>
              </a:rPr>
              <a:t>Результаты </a:t>
            </a:r>
            <a:r>
              <a:rPr lang="ru-RU" sz="1800" cap="all" dirty="0" smtClean="0">
                <a:solidFill>
                  <a:schemeClr val="tx1"/>
                </a:solidFill>
                <a:latin typeface="Corbel" pitchFamily="34" charset="0"/>
              </a:rPr>
              <a:t>   экспериментальных    исследований</a:t>
            </a:r>
            <a:endParaRPr lang="ru-RU" sz="1800" cap="al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17" name="Прямоугольник 8"/>
          <p:cNvSpPr>
            <a:spLocks noChangeArrowheads="1"/>
          </p:cNvSpPr>
          <p:nvPr/>
        </p:nvSpPr>
        <p:spPr bwMode="auto">
          <a:xfrm>
            <a:off x="1908048" y="4350627"/>
            <a:ext cx="7068288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lnSpc>
                <a:spcPct val="90000"/>
              </a:lnSpc>
            </a:pPr>
            <a:r>
              <a:rPr lang="ru-RU" sz="1600" b="1" dirty="0" smtClean="0"/>
              <a:t>Тюменева </a:t>
            </a:r>
            <a:r>
              <a:rPr lang="ru-RU" sz="1600" b="1" dirty="0" smtClean="0"/>
              <a:t>Ю.,</a:t>
            </a:r>
            <a:endParaRPr lang="ru-RU" sz="1600" b="1" dirty="0" smtClean="0"/>
          </a:p>
          <a:p>
            <a:pPr algn="r"/>
            <a:r>
              <a:rPr lang="ru-RU" sz="1600" b="1" dirty="0" smtClean="0"/>
              <a:t>Александрова </a:t>
            </a:r>
            <a:r>
              <a:rPr lang="ru-RU" sz="1600" b="1" dirty="0" smtClean="0"/>
              <a:t>К., Гончарова М., Шашкина М.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" y="6186029"/>
            <a:ext cx="9171163" cy="6719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Москва, 24-25 ноября 2016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" name="Изображение 2" descr="Снимок экрана 2014-03-23 в 1.10.0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" y="6205418"/>
            <a:ext cx="507401" cy="64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54" y="6199013"/>
            <a:ext cx="725312" cy="63663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994" y="116632"/>
            <a:ext cx="89250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Международная конференция</a:t>
            </a:r>
          </a:p>
          <a:p>
            <a:pPr algn="ctr"/>
            <a:r>
              <a:rPr lang="ru-RU" sz="1400" b="1" dirty="0" smtClean="0"/>
              <a:t>20 ЛЕТ УЧАСТИЯ РОССИИ В МЕЖДУНАРОДНЫХ ИССЛЕДОВАНИЯХ </a:t>
            </a:r>
          </a:p>
          <a:p>
            <a:pPr algn="ctr"/>
            <a:r>
              <a:rPr lang="ru-RU" sz="1400" b="1" dirty="0" smtClean="0"/>
              <a:t>КАЧЕСТВА ОБЩЕГО ОБРАЗОВАНИЯ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2919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/>
              <a:t>Разработка заданий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47852263"/>
              </p:ext>
            </p:extLst>
          </p:nvPr>
        </p:nvGraphicFramePr>
        <p:xfrm>
          <a:off x="1475656" y="1439333"/>
          <a:ext cx="622349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510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ru-RU" sz="3200" dirty="0" smtClean="0"/>
              <a:t>Типы трудностей:</a:t>
            </a:r>
            <a:endParaRPr lang="en-US" sz="3200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728138559"/>
              </p:ext>
            </p:extLst>
          </p:nvPr>
        </p:nvGraphicFramePr>
        <p:xfrm>
          <a:off x="604416" y="1220757"/>
          <a:ext cx="79208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6621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Типы заданий и примеры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37536"/>
            <a:ext cx="451485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5" y="2152334"/>
            <a:ext cx="38648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Оригинальное задание</a:t>
            </a:r>
          </a:p>
          <a:p>
            <a:r>
              <a:rPr lang="ru-RU" dirty="0" smtClean="0"/>
              <a:t>Гипотетическая причины трудности: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комплексность диаграммы (Д.Е.)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н</a:t>
            </a:r>
            <a:r>
              <a:rPr lang="ru-RU" dirty="0" smtClean="0"/>
              <a:t>еумение интерпретировать (О.У.)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3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Типы заданий и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примеры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2152336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Модификация </a:t>
            </a:r>
            <a:r>
              <a:rPr lang="ru-RU" sz="2000" b="1" dirty="0" smtClean="0"/>
              <a:t>1.</a:t>
            </a:r>
          </a:p>
          <a:p>
            <a:r>
              <a:rPr lang="ru-RU" sz="2000" dirty="0" smtClean="0"/>
              <a:t>Диаграмма заменена </a:t>
            </a:r>
          </a:p>
          <a:p>
            <a:r>
              <a:rPr lang="ru-RU" sz="2000" dirty="0" smtClean="0"/>
              <a:t>на таблицу</a:t>
            </a:r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75985"/>
            <a:ext cx="6223000" cy="6373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75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Типы заданий и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примеры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2152331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Модификация </a:t>
            </a:r>
            <a:r>
              <a:rPr lang="ru-RU" b="1" dirty="0" smtClean="0"/>
              <a:t>2</a:t>
            </a:r>
            <a:r>
              <a:rPr lang="ru-RU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интерпретация облегчена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5908"/>
            <a:ext cx="4968552" cy="6161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13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Типы заданий и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примеры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51"/>
            <a:ext cx="5436096" cy="6209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2084854"/>
            <a:ext cx="37444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Оригинальное задание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построении мультипликативной математической модели с тремя составляющими (Д.Е.)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/>
              <a:t>п</a:t>
            </a:r>
            <a:r>
              <a:rPr lang="ru-RU" sz="2000" dirty="0" smtClean="0"/>
              <a:t>остроение ментального динамического образа (О.У.)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445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>
                <a:solidFill>
                  <a:schemeClr val="tx1"/>
                </a:solidFill>
              </a:rPr>
              <a:t>Типы заданий и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примеры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084851"/>
            <a:ext cx="37444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Модификация 1</a:t>
            </a:r>
            <a:endParaRPr lang="ru-RU" sz="20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/>
              <a:t>т</a:t>
            </a:r>
            <a:r>
              <a:rPr lang="ru-RU" sz="2000" dirty="0" smtClean="0"/>
              <a:t>олько построение мультипликативной математической модели с тремя составляющими (Д.Е.)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7944" y="2372883"/>
            <a:ext cx="4680520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ТУРБАЗА</a:t>
            </a:r>
            <a:endParaRPr lang="en-US" b="1" dirty="0"/>
          </a:p>
          <a:p>
            <a:r>
              <a:rPr lang="ru-RU" dirty="0"/>
              <a:t>На турбазе за месяц могут отдохнуть 2 смены детей. В каждом из 5 домиков, где живут дети, помещается максимально 14 человек.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Какое </a:t>
            </a:r>
            <a:r>
              <a:rPr lang="ru-RU" dirty="0"/>
              <a:t>наибольшее число детей может отдохнуть на турбазе за три летних месяца?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97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>
                <a:solidFill>
                  <a:schemeClr val="tx1"/>
                </a:solidFill>
              </a:rPr>
              <a:t>Типы заданий и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примеры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084851"/>
            <a:ext cx="37444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Модификация 2</a:t>
            </a:r>
            <a:endParaRPr lang="ru-RU" sz="20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Снижена нагрузка на пространственное воображение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Моделирование </a:t>
            </a:r>
          </a:p>
          <a:p>
            <a:r>
              <a:rPr lang="ru-RU" sz="2000" dirty="0" smtClean="0"/>
              <a:t>упрощено на один шаг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3853" y="762782"/>
            <a:ext cx="5759283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Вопрос:</a:t>
            </a:r>
            <a:endParaRPr lang="en-US" sz="2400" dirty="0"/>
          </a:p>
          <a:p>
            <a:r>
              <a:rPr lang="ru-RU" sz="2400" dirty="0"/>
              <a:t>Дверь делает 4 полных оборота за минуту. В каждом из трёх секторов двери могут поместиться максимально 2 человека. Таким образом, за один полный оборот в дверь проходит 6 человек. </a:t>
            </a:r>
            <a:endParaRPr lang="ru-RU" sz="2400" dirty="0" smtClean="0"/>
          </a:p>
          <a:p>
            <a:r>
              <a:rPr lang="ru-RU" sz="2400" dirty="0" smtClean="0"/>
              <a:t>Какое </a:t>
            </a:r>
            <a:r>
              <a:rPr lang="ru-RU" sz="2400" dirty="0"/>
              <a:t>наибольшее число людей может войти в здание через эту дверь за 30 минут?</a:t>
            </a:r>
            <a:endParaRPr lang="en-US" sz="2400" dirty="0"/>
          </a:p>
          <a:p>
            <a:r>
              <a:rPr lang="ru-RU" sz="2400" dirty="0"/>
              <a:t> </a:t>
            </a:r>
            <a:r>
              <a:rPr lang="ru-RU" sz="2400" dirty="0" smtClean="0"/>
              <a:t>Ответ</a:t>
            </a:r>
            <a:r>
              <a:rPr lang="ru-RU" sz="2400" dirty="0" smtClean="0"/>
              <a:t>: </a:t>
            </a:r>
            <a:r>
              <a:rPr lang="ru-RU" sz="2400" u="sng" dirty="0"/>
              <a:t>	</a:t>
            </a:r>
            <a:r>
              <a:rPr lang="ru-RU" sz="2400" u="sng" dirty="0" smtClean="0"/>
              <a:t>___________</a:t>
            </a:r>
            <a:r>
              <a:rPr lang="ru-RU" sz="2400" dirty="0" smtClean="0"/>
              <a:t>человек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433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>
                <a:solidFill>
                  <a:schemeClr val="tx1"/>
                </a:solidFill>
              </a:rPr>
              <a:t>Инструмент и процедура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8372" y="1892829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Пять оригинальных заданий + 13 модификаций</a:t>
            </a:r>
          </a:p>
          <a:p>
            <a:endParaRPr lang="ru-RU" sz="2400" dirty="0" smtClean="0"/>
          </a:p>
          <a:p>
            <a:r>
              <a:rPr lang="ru-RU" sz="2400" dirty="0" smtClean="0"/>
              <a:t>Тестирование </a:t>
            </a:r>
            <a:r>
              <a:rPr lang="ru-RU" sz="2400" dirty="0"/>
              <a:t>проходило в два </a:t>
            </a:r>
            <a:r>
              <a:rPr lang="ru-RU" sz="2400" dirty="0" smtClean="0"/>
              <a:t>этапа с двухнедельным промежутком: 1. Оригинальные задания и 2. Модификации. </a:t>
            </a:r>
          </a:p>
          <a:p>
            <a:endParaRPr lang="ru-RU" sz="2400" dirty="0" smtClean="0"/>
          </a:p>
          <a:p>
            <a:r>
              <a:rPr lang="ru-RU" sz="2400" dirty="0" smtClean="0"/>
              <a:t>Проходило </a:t>
            </a:r>
            <a:r>
              <a:rPr lang="ru-RU" sz="2400" dirty="0"/>
              <a:t>во время обычного урока и </a:t>
            </a:r>
            <a:r>
              <a:rPr lang="ru-RU" sz="2400" dirty="0" smtClean="0"/>
              <a:t>не превышало </a:t>
            </a:r>
            <a:r>
              <a:rPr lang="ru-RU" sz="2400" dirty="0"/>
              <a:t>45 </a:t>
            </a:r>
            <a:r>
              <a:rPr lang="ru-RU" sz="2400" dirty="0" smtClean="0"/>
              <a:t>мин. </a:t>
            </a:r>
          </a:p>
          <a:p>
            <a:endParaRPr lang="ru-RU" sz="2400" dirty="0" smtClean="0"/>
          </a:p>
          <a:p>
            <a:r>
              <a:rPr lang="ru-RU" sz="2400" dirty="0" smtClean="0"/>
              <a:t>Инструктаж </a:t>
            </a:r>
            <a:r>
              <a:rPr lang="ru-RU" sz="2400" dirty="0"/>
              <a:t>проводился одним из </a:t>
            </a:r>
            <a:r>
              <a:rPr lang="ru-RU" sz="2400" dirty="0" smtClean="0"/>
              <a:t>авторов исследования. </a:t>
            </a:r>
            <a:endParaRPr lang="en-US" sz="2400" dirty="0"/>
          </a:p>
          <a:p>
            <a:r>
              <a:rPr lang="ru-RU" sz="2400" dirty="0" smtClean="0"/>
              <a:t>Во </a:t>
            </a:r>
            <a:r>
              <a:rPr lang="ru-RU" sz="2400" dirty="0"/>
              <a:t>время обеих сессий в классе находился учитель. </a:t>
            </a:r>
            <a:endParaRPr lang="ru-RU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864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17607"/>
            <a:ext cx="8229600" cy="73536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Результаты </a:t>
            </a:r>
            <a:br>
              <a:rPr lang="ru-RU" sz="3200" dirty="0" smtClean="0"/>
            </a:br>
            <a:endParaRPr lang="en-US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785287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Оценивалась значимость изменений успешности выполнения  </a:t>
            </a:r>
            <a:r>
              <a:rPr lang="ru-RU" sz="1600" dirty="0" smtClean="0"/>
              <a:t>модифицированных заданий по сравнению с оригинальным: </a:t>
            </a:r>
            <a:r>
              <a:rPr lang="ru-RU" sz="1600" dirty="0"/>
              <a:t>множественный t-</a:t>
            </a:r>
            <a:r>
              <a:rPr lang="ru-RU" sz="1600" dirty="0" err="1"/>
              <a:t>test</a:t>
            </a:r>
            <a:r>
              <a:rPr lang="ru-RU" sz="1600" dirty="0"/>
              <a:t> для каждого </a:t>
            </a:r>
            <a:r>
              <a:rPr lang="ru-RU" sz="1600" dirty="0" smtClean="0"/>
              <a:t>блока. </a:t>
            </a:r>
            <a:endParaRPr lang="en-US" sz="16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67663094"/>
              </p:ext>
            </p:extLst>
          </p:nvPr>
        </p:nvGraphicFramePr>
        <p:xfrm>
          <a:off x="604416" y="1370062"/>
          <a:ext cx="7712000" cy="5269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511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ru-RU" sz="3200" b="1" dirty="0" smtClean="0">
                <a:solidFill>
                  <a:schemeClr val="tx1"/>
                </a:solidFill>
              </a:rPr>
              <a:t>Рамка исследования -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 bwMode="auto">
          <a:xfrm>
            <a:off x="251272" y="1412776"/>
            <a:ext cx="8892480" cy="6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400" b="1" dirty="0" smtClean="0">
                <a:solidFill>
                  <a:schemeClr val="tx1"/>
                </a:solidFill>
              </a:rPr>
              <a:t>перенос </a:t>
            </a:r>
            <a:r>
              <a:rPr lang="ru-RU" sz="2400" b="1" dirty="0">
                <a:solidFill>
                  <a:schemeClr val="tx1"/>
                </a:solidFill>
              </a:rPr>
              <a:t>знания, приобретенного в </a:t>
            </a:r>
            <a:r>
              <a:rPr lang="ru-RU" sz="2400" b="1" dirty="0" smtClean="0">
                <a:solidFill>
                  <a:schemeClr val="tx1"/>
                </a:solidFill>
              </a:rPr>
              <a:t>классе, в </a:t>
            </a:r>
            <a:r>
              <a:rPr lang="ru-RU" sz="2400" b="1" dirty="0">
                <a:solidFill>
                  <a:schemeClr val="tx1"/>
                </a:solidFill>
              </a:rPr>
              <a:t>новые </a:t>
            </a:r>
            <a:r>
              <a:rPr lang="ru-RU" sz="2400" b="1" dirty="0" smtClean="0">
                <a:solidFill>
                  <a:schemeClr val="tx1"/>
                </a:solidFill>
              </a:rPr>
              <a:t>контексты</a:t>
            </a:r>
          </a:p>
          <a:p>
            <a:pPr lvl="0"/>
            <a:endParaRPr lang="en-US" sz="2800" dirty="0"/>
          </a:p>
          <a:p>
            <a:endParaRPr lang="ru-RU" sz="2800" dirty="0"/>
          </a:p>
          <a:p>
            <a:pPr algn="just"/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552" y="2372883"/>
            <a:ext cx="5472608" cy="417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72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/>
              <a:t>Вывод из Эксперимента 1</a:t>
            </a:r>
            <a:endParaRPr lang="en-US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90119"/>
            <a:ext cx="8118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Эксперимент показал, что </a:t>
            </a:r>
            <a:r>
              <a:rPr lang="ru-RU" sz="2400" u="sng" dirty="0"/>
              <a:t>недостаток специфических предметных знаний являлся преимущественным препятствием</a:t>
            </a:r>
            <a:r>
              <a:rPr lang="ru-RU" sz="2400" dirty="0"/>
              <a:t> выполнения  оригинальных заданий, тогда как из более общих когнитивных умений, </a:t>
            </a:r>
            <a:r>
              <a:rPr lang="ru-RU" sz="2400" u="sng" dirty="0"/>
              <a:t>только мысленные пространственные преобразования </a:t>
            </a:r>
            <a:r>
              <a:rPr lang="ru-RU" sz="2400" dirty="0"/>
              <a:t>затрудняли выполнение задания.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048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/>
              <a:t>Ограничения вывода </a:t>
            </a:r>
            <a:endParaRPr lang="en-US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96819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Конечен ли список «дефицитов»?</a:t>
            </a:r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dirty="0" smtClean="0"/>
              <a:t>Нет, так как: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Малое количество доступных заданий.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Гомогенность выборки.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Дизайн отбора тестовых заданий приводит к смещению фокуса только на «учебно-программную» область</a:t>
            </a:r>
          </a:p>
        </p:txBody>
      </p:sp>
    </p:spTree>
    <p:extLst>
      <p:ext uri="{BB962C8B-B14F-4D97-AF65-F5344CB8AC3E}">
        <p14:creationId xmlns:p14="http://schemas.microsoft.com/office/powerpoint/2010/main" val="261264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>
                <a:solidFill>
                  <a:schemeClr val="tx1"/>
                </a:solidFill>
              </a:rPr>
              <a:t>Эксперимент 2:</a:t>
            </a:r>
          </a:p>
        </p:txBody>
      </p:sp>
      <p:sp>
        <p:nvSpPr>
          <p:cNvPr id="5" name="Объект 1"/>
          <p:cNvSpPr txBox="1">
            <a:spLocks/>
          </p:cNvSpPr>
          <p:nvPr/>
        </p:nvSpPr>
        <p:spPr bwMode="auto">
          <a:xfrm>
            <a:off x="354360" y="1614368"/>
            <a:ext cx="8389440" cy="4901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b="1" dirty="0" smtClean="0">
              <a:solidFill>
                <a:schemeClr val="tx1"/>
              </a:solidFill>
            </a:endParaRPr>
          </a:p>
          <a:p>
            <a:pPr algn="just"/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Какой </a:t>
            </a:r>
            <a:r>
              <a:rPr lang="ru-RU" b="1" dirty="0">
                <a:solidFill>
                  <a:schemeClr val="tx1"/>
                </a:solidFill>
              </a:rPr>
              <a:t>эффект оказывает типичность задачи на процесс ее </a:t>
            </a:r>
            <a:r>
              <a:rPr lang="ru-RU" b="1" dirty="0" smtClean="0">
                <a:solidFill>
                  <a:schemeClr val="tx1"/>
                </a:solidFill>
              </a:rPr>
              <a:t>решения?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>
                <a:solidFill>
                  <a:schemeClr val="tx1"/>
                </a:solidFill>
              </a:rPr>
              <a:t>В качестве введения…</a:t>
            </a:r>
          </a:p>
        </p:txBody>
      </p:sp>
      <p:sp>
        <p:nvSpPr>
          <p:cNvPr id="5" name="Объект 1"/>
          <p:cNvSpPr txBox="1">
            <a:spLocks/>
          </p:cNvSpPr>
          <p:nvPr/>
        </p:nvSpPr>
        <p:spPr bwMode="auto">
          <a:xfrm>
            <a:off x="370136" y="1600200"/>
            <a:ext cx="8389440" cy="4901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solidFill>
                  <a:schemeClr val="tx1"/>
                </a:solidFill>
              </a:rPr>
              <a:t>Текстовые математические задачи – один из   инструментов обучения и </a:t>
            </a:r>
            <a:r>
              <a:rPr lang="ru-RU" sz="2400" dirty="0" smtClean="0">
                <a:solidFill>
                  <a:schemeClr val="tx1"/>
                </a:solidFill>
              </a:rPr>
              <a:t>оценки применения математических концепций.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Моделирование: Перевод </a:t>
            </a:r>
            <a:r>
              <a:rPr lang="ru-RU" sz="2400" dirty="0">
                <a:solidFill>
                  <a:schemeClr val="tx1"/>
                </a:solidFill>
              </a:rPr>
              <a:t>с языка контекста (обыденного) на язык </a:t>
            </a:r>
            <a:r>
              <a:rPr lang="ru-RU" sz="2400" dirty="0" smtClean="0">
                <a:solidFill>
                  <a:schemeClr val="tx1"/>
                </a:solidFill>
              </a:rPr>
              <a:t>математики и назад. 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Пять этапов моделирования: </a:t>
            </a:r>
            <a:r>
              <a:rPr lang="ru-RU" sz="2400" b="1" dirty="0" smtClean="0">
                <a:solidFill>
                  <a:schemeClr val="tx1"/>
                </a:solidFill>
              </a:rPr>
              <a:t>Понимание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r>
              <a:rPr lang="ru-RU" sz="2400" b="1" dirty="0" smtClean="0">
                <a:solidFill>
                  <a:schemeClr val="tx1"/>
                </a:solidFill>
              </a:rPr>
              <a:t>Структурирование</a:t>
            </a:r>
            <a:r>
              <a:rPr lang="ru-RU" sz="2400" dirty="0" smtClean="0">
                <a:solidFill>
                  <a:schemeClr val="tx1"/>
                </a:solidFill>
              </a:rPr>
              <a:t> – </a:t>
            </a:r>
            <a:r>
              <a:rPr lang="ru-RU" sz="2400" b="1" dirty="0" smtClean="0">
                <a:solidFill>
                  <a:schemeClr val="tx1"/>
                </a:solidFill>
              </a:rPr>
              <a:t>Моделирование</a:t>
            </a:r>
            <a:r>
              <a:rPr lang="ru-RU" sz="2400" dirty="0" smtClean="0">
                <a:solidFill>
                  <a:schemeClr val="tx1"/>
                </a:solidFill>
              </a:rPr>
              <a:t> – </a:t>
            </a:r>
            <a:r>
              <a:rPr lang="ru-RU" sz="2400" b="1" dirty="0" smtClean="0">
                <a:solidFill>
                  <a:schemeClr val="tx1"/>
                </a:solidFill>
              </a:rPr>
              <a:t>Вычисления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r>
              <a:rPr lang="ru-RU" sz="2400" b="1" dirty="0">
                <a:solidFill>
                  <a:schemeClr val="tx1"/>
                </a:solidFill>
              </a:rPr>
              <a:t>И</a:t>
            </a:r>
            <a:r>
              <a:rPr lang="ru-RU" sz="2400" b="1" dirty="0" smtClean="0">
                <a:solidFill>
                  <a:schemeClr val="tx1"/>
                </a:solidFill>
              </a:rPr>
              <a:t>нтерпретация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>
              <a:solidFill>
                <a:schemeClr val="tx1"/>
              </a:solidFill>
            </a:endParaRPr>
          </a:p>
          <a:p>
            <a:pPr marL="1252538" algn="l"/>
            <a:endParaRPr lang="ru-RU" sz="2400" dirty="0" smtClean="0">
              <a:solidFill>
                <a:schemeClr val="tx1"/>
              </a:solidFill>
            </a:endParaRPr>
          </a:p>
          <a:p>
            <a:pPr marL="1252538" algn="l"/>
            <a:r>
              <a:rPr lang="ru-RU" sz="2400" dirty="0" smtClean="0">
                <a:solidFill>
                  <a:schemeClr val="tx1"/>
                </a:solidFill>
              </a:rPr>
              <a:t>Эти процессы универсальны при решении любой </a:t>
            </a:r>
            <a:r>
              <a:rPr lang="ru-RU" sz="2400" i="1" dirty="0" smtClean="0">
                <a:solidFill>
                  <a:schemeClr val="tx1"/>
                </a:solidFill>
              </a:rPr>
              <a:t>не</a:t>
            </a:r>
            <a:r>
              <a:rPr lang="ru-RU" sz="2400" dirty="0" smtClean="0">
                <a:solidFill>
                  <a:schemeClr val="tx1"/>
                </a:solidFill>
              </a:rPr>
              <a:t>математической задачи </a:t>
            </a:r>
            <a:r>
              <a:rPr lang="ru-RU" sz="2400" i="1" dirty="0" smtClean="0">
                <a:solidFill>
                  <a:schemeClr val="tx1"/>
                </a:solidFill>
              </a:rPr>
              <a:t>математически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i="1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трелка углом вверх 2"/>
          <p:cNvSpPr/>
          <p:nvPr/>
        </p:nvSpPr>
        <p:spPr>
          <a:xfrm rot="5400000">
            <a:off x="683817" y="5325211"/>
            <a:ext cx="768085" cy="43204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8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b="1" dirty="0" smtClean="0"/>
              <a:t>Проблема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 bwMode="auto">
          <a:xfrm>
            <a:off x="262124" y="1796819"/>
            <a:ext cx="8605464" cy="461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tx1"/>
                </a:solidFill>
              </a:rPr>
              <a:t>В ходе школьного обучения текстовые задачи становятся высоко типизированными. Исследования показывают, что вопрос типичной задачи предвосхищается в момент чтения первого предложения. </a:t>
            </a: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Можно ли в этой ситуации ожидать, что текстовые задачи сохраняют свою пригодность как инструмент обучения и оценки умения моделировать? </a:t>
            </a:r>
          </a:p>
        </p:txBody>
      </p:sp>
    </p:spTree>
    <p:extLst>
      <p:ext uri="{BB962C8B-B14F-4D97-AF65-F5344CB8AC3E}">
        <p14:creationId xmlns:p14="http://schemas.microsoft.com/office/powerpoint/2010/main" val="420869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Исследовательские вопросы</a:t>
            </a:r>
            <a:br>
              <a:rPr lang="ru-RU" sz="3200" b="1" dirty="0" smtClean="0"/>
            </a:b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 bwMode="auto">
          <a:xfrm>
            <a:off x="971600" y="1600203"/>
            <a:ext cx="7632848" cy="461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Как </a:t>
            </a:r>
            <a:r>
              <a:rPr lang="ru-RU" sz="2400" dirty="0">
                <a:solidFill>
                  <a:schemeClr val="tx1"/>
                </a:solidFill>
              </a:rPr>
              <a:t>различается процесс </a:t>
            </a:r>
            <a:r>
              <a:rPr lang="ru-RU" sz="2400" dirty="0" smtClean="0">
                <a:solidFill>
                  <a:schemeClr val="tx1"/>
                </a:solidFill>
              </a:rPr>
              <a:t>моделирования при </a:t>
            </a:r>
            <a:r>
              <a:rPr lang="ru-RU" sz="2400" dirty="0">
                <a:solidFill>
                  <a:schemeClr val="tx1"/>
                </a:solidFill>
              </a:rPr>
              <a:t>решении </a:t>
            </a:r>
            <a:r>
              <a:rPr lang="ru-RU" sz="2400" u="sng" dirty="0">
                <a:solidFill>
                  <a:schemeClr val="tx1"/>
                </a:solidFill>
              </a:rPr>
              <a:t>типичной</a:t>
            </a:r>
            <a:r>
              <a:rPr lang="ru-RU" sz="2400" dirty="0">
                <a:solidFill>
                  <a:schemeClr val="tx1"/>
                </a:solidFill>
              </a:rPr>
              <a:t> и </a:t>
            </a:r>
            <a:r>
              <a:rPr lang="ru-RU" sz="2400" dirty="0" smtClean="0">
                <a:solidFill>
                  <a:schemeClr val="tx1"/>
                </a:solidFill>
              </a:rPr>
              <a:t>аналогичной </a:t>
            </a:r>
            <a:r>
              <a:rPr lang="ru-RU" sz="2400" u="sng" dirty="0" smtClean="0">
                <a:solidFill>
                  <a:schemeClr val="tx1"/>
                </a:solidFill>
              </a:rPr>
              <a:t>нетипичной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задачи?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Какие </a:t>
            </a:r>
            <a:r>
              <a:rPr lang="ru-RU" sz="2400" dirty="0">
                <a:solidFill>
                  <a:schemeClr val="tx1"/>
                </a:solidFill>
              </a:rPr>
              <a:t>этапы процесса моделирования являются самыми трудными и каковы эти трудности</a:t>
            </a:r>
            <a:r>
              <a:rPr lang="ru-RU" sz="2400" dirty="0" smtClean="0">
                <a:solidFill>
                  <a:schemeClr val="tx1"/>
                </a:solidFill>
              </a:rPr>
              <a:t>?</a:t>
            </a:r>
          </a:p>
          <a:p>
            <a:pPr algn="l"/>
            <a:endParaRPr lang="ru-RU" sz="2400" dirty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Переносится ли навык моделирования на нетипичную задачу?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l"/>
            <a:endParaRPr lang="ru-RU" sz="2400" dirty="0">
              <a:solidFill>
                <a:schemeClr val="tx1"/>
              </a:solidFill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219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1"/>
          <p:cNvSpPr txBox="1">
            <a:spLocks/>
          </p:cNvSpPr>
          <p:nvPr/>
        </p:nvSpPr>
        <p:spPr bwMode="auto">
          <a:xfrm>
            <a:off x="226600" y="1600203"/>
            <a:ext cx="8521864" cy="461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solidFill>
                  <a:schemeClr val="tx1"/>
                </a:solidFill>
              </a:rPr>
              <a:t>Всего: 142 человека </a:t>
            </a: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>
                <a:solidFill>
                  <a:schemeClr val="tx1"/>
                </a:solidFill>
              </a:rPr>
              <a:t>112 – девушки и 30 – юноши).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Из </a:t>
            </a:r>
            <a:r>
              <a:rPr lang="ru-RU" sz="2400" dirty="0">
                <a:solidFill>
                  <a:schemeClr val="tx1"/>
                </a:solidFill>
              </a:rPr>
              <a:t>них:  37 школьников </a:t>
            </a: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>
                <a:solidFill>
                  <a:schemeClr val="tx1"/>
                </a:solidFill>
              </a:rPr>
              <a:t>10 </a:t>
            </a:r>
            <a:r>
              <a:rPr lang="ru-RU" sz="2400" dirty="0" err="1">
                <a:solidFill>
                  <a:schemeClr val="tx1"/>
                </a:solidFill>
              </a:rPr>
              <a:t>кл</a:t>
            </a:r>
            <a:r>
              <a:rPr lang="ru-RU" sz="2400" dirty="0">
                <a:solidFill>
                  <a:schemeClr val="tx1"/>
                </a:solidFill>
              </a:rPr>
              <a:t>. – 18 чел., 11 </a:t>
            </a:r>
            <a:r>
              <a:rPr lang="ru-RU" sz="2400" dirty="0" err="1">
                <a:solidFill>
                  <a:schemeClr val="tx1"/>
                </a:solidFill>
              </a:rPr>
              <a:t>кл</a:t>
            </a:r>
            <a:r>
              <a:rPr lang="ru-RU" sz="2400" dirty="0">
                <a:solidFill>
                  <a:schemeClr val="tx1"/>
                </a:solidFill>
              </a:rPr>
              <a:t>. – 9 чел</a:t>
            </a:r>
            <a:r>
              <a:rPr lang="ru-RU" sz="2400" dirty="0" smtClean="0">
                <a:solidFill>
                  <a:schemeClr val="tx1"/>
                </a:solidFill>
              </a:rPr>
              <a:t>.), и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105 студентов 1-го курса </a:t>
            </a:r>
            <a:r>
              <a:rPr lang="ru-RU" sz="2400" dirty="0" err="1" smtClean="0">
                <a:solidFill>
                  <a:schemeClr val="tx1"/>
                </a:solidFill>
              </a:rPr>
              <a:t>бакалавриата</a:t>
            </a:r>
            <a:r>
              <a:rPr lang="ru-RU" sz="2400" dirty="0" smtClean="0">
                <a:solidFill>
                  <a:schemeClr val="tx1"/>
                </a:solidFill>
              </a:rPr>
              <a:t>).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/>
        </p:nvSpPr>
        <p:spPr>
          <a:xfrm>
            <a:off x="251520" y="264976"/>
            <a:ext cx="9649780" cy="1242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/>
              <a:t>Участники: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125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Инструмент: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/>
        </p:nvSpPr>
        <p:spPr>
          <a:xfrm>
            <a:off x="251520" y="1052736"/>
            <a:ext cx="8352928" cy="4512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ru-RU" sz="2400" dirty="0" smtClean="0"/>
              <a:t> Типичная </a:t>
            </a:r>
            <a:r>
              <a:rPr lang="ru-RU" sz="2400" dirty="0"/>
              <a:t>з</a:t>
            </a:r>
            <a:r>
              <a:rPr lang="ru-RU" sz="2400" dirty="0" smtClean="0"/>
              <a:t>адача «</a:t>
            </a:r>
            <a:r>
              <a:rPr lang="ru-RU" sz="2400" u="sng" dirty="0" smtClean="0"/>
              <a:t>Никель»</a:t>
            </a:r>
            <a:r>
              <a:rPr lang="ru-RU" sz="2400" dirty="0" smtClean="0"/>
              <a:t> из </a:t>
            </a:r>
            <a:r>
              <a:rPr lang="ru-RU" sz="2400" dirty="0"/>
              <a:t>школьного </a:t>
            </a:r>
            <a:r>
              <a:rPr lang="ru-RU" sz="2400" dirty="0" smtClean="0"/>
              <a:t>учебника по </a:t>
            </a:r>
            <a:r>
              <a:rPr lang="ru-RU" sz="2400" dirty="0"/>
              <a:t>математике раздела «Растворы и сплавы». </a:t>
            </a:r>
            <a:endParaRPr lang="ru-RU" sz="2400" dirty="0" smtClean="0"/>
          </a:p>
          <a:p>
            <a:pPr>
              <a:lnSpc>
                <a:spcPct val="170000"/>
              </a:lnSpc>
            </a:pPr>
            <a:r>
              <a:rPr lang="ru-RU" sz="2400" dirty="0" smtClean="0"/>
              <a:t> Нетипичная задача «</a:t>
            </a:r>
            <a:r>
              <a:rPr lang="ru-RU" sz="2400" u="sng" dirty="0" smtClean="0"/>
              <a:t>Ассорти»</a:t>
            </a:r>
            <a:r>
              <a:rPr lang="ru-RU" sz="2400" dirty="0" smtClean="0"/>
              <a:t> из американского учебника по математике </a:t>
            </a:r>
            <a:r>
              <a:rPr lang="ru-RU" sz="2400" dirty="0"/>
              <a:t>для 8-9 классов. </a:t>
            </a:r>
            <a:endParaRPr lang="ru-RU" sz="24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ru-RU" sz="2400" dirty="0" smtClean="0"/>
              <a:t>Обе </a:t>
            </a:r>
            <a:r>
              <a:rPr lang="ru-RU" sz="2400" dirty="0"/>
              <a:t>задачи </a:t>
            </a:r>
            <a:r>
              <a:rPr lang="ru-RU" sz="2400" dirty="0" smtClean="0"/>
              <a:t>имеют аналогичную структуру и решаются </a:t>
            </a:r>
            <a:r>
              <a:rPr lang="ru-RU" sz="2400" dirty="0"/>
              <a:t>через </a:t>
            </a:r>
            <a:r>
              <a:rPr lang="ru-RU" sz="2400" u="sng" dirty="0"/>
              <a:t>систему линейных </a:t>
            </a:r>
            <a:r>
              <a:rPr lang="ru-RU" sz="2400" u="sng" dirty="0" smtClean="0"/>
              <a:t>уравнений</a:t>
            </a:r>
            <a:r>
              <a:rPr lang="en-US" sz="2400" dirty="0"/>
              <a:t>:</a:t>
            </a:r>
            <a:r>
              <a:rPr lang="ru-RU" sz="2400" dirty="0" smtClean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/>
              <a:t>	x + y = 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Bx</a:t>
            </a:r>
            <a:r>
              <a:rPr lang="en-US" sz="2400" dirty="0" smtClean="0"/>
              <a:t> + Cy = AD</a:t>
            </a:r>
            <a:endParaRPr lang="ru-RU" sz="2400" dirty="0"/>
          </a:p>
          <a:p>
            <a:pPr>
              <a:lnSpc>
                <a:spcPct val="170000"/>
              </a:lnSpc>
            </a:pPr>
            <a:endParaRPr lang="ru-RU" sz="2400" dirty="0"/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1043608" y="5229200"/>
            <a:ext cx="72008" cy="864096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848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smtClean="0"/>
              <a:t>Типичная </a:t>
            </a:r>
            <a:r>
              <a:rPr lang="ru-RU" sz="3200" smtClean="0"/>
              <a:t>задача </a:t>
            </a:r>
            <a:r>
              <a:rPr lang="ru-RU" sz="3200" b="1" smtClean="0"/>
              <a:t>«Никель»</a:t>
            </a:r>
            <a:br>
              <a:rPr lang="ru-RU" sz="3200" b="1" smtClean="0"/>
            </a:br>
            <a:r>
              <a:rPr lang="ru-RU" sz="3200" b="1" smtClean="0"/>
              <a:t/>
            </a:r>
            <a:br>
              <a:rPr lang="ru-RU" sz="3200" b="1" smtClean="0"/>
            </a:b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/>
        </p:nvSpPr>
        <p:spPr>
          <a:xfrm>
            <a:off x="467544" y="1543053"/>
            <a:ext cx="8136904" cy="4958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ru-RU" sz="3200" dirty="0" smtClean="0"/>
              <a:t>Есть </a:t>
            </a:r>
            <a:r>
              <a:rPr lang="ru-RU" sz="3200" dirty="0"/>
              <a:t>два сплава. Первый - содержит 10 %</a:t>
            </a:r>
            <a:r>
              <a:rPr lang="en-US" sz="3200" dirty="0"/>
              <a:t> </a:t>
            </a:r>
            <a:r>
              <a:rPr lang="ru-RU" sz="3200" dirty="0"/>
              <a:t>никеля, второй</a:t>
            </a:r>
            <a:r>
              <a:rPr lang="en-US" sz="3200" dirty="0"/>
              <a:t> </a:t>
            </a:r>
            <a:r>
              <a:rPr lang="ru-RU" sz="3200" dirty="0"/>
              <a:t>– 30% </a:t>
            </a:r>
            <a:r>
              <a:rPr lang="en-US" sz="3200" dirty="0"/>
              <a:t> </a:t>
            </a:r>
            <a:r>
              <a:rPr lang="ru-RU" sz="3200" dirty="0"/>
              <a:t>никеля. Из</a:t>
            </a:r>
            <a:r>
              <a:rPr lang="en-US" sz="3200" dirty="0"/>
              <a:t> </a:t>
            </a:r>
            <a:r>
              <a:rPr lang="ru-RU" sz="3200" dirty="0"/>
              <a:t>этих двух сплавов получили третий массой 200 кг., содержащий 25% никеля. Какова масса первого сплава и масса второго в составе третьего сплава?</a:t>
            </a:r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9410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Нетипичная задача </a:t>
            </a:r>
            <a:r>
              <a:rPr lang="ru-RU" sz="3200" b="1" dirty="0" smtClean="0"/>
              <a:t>«Ассорти»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/>
        </p:nvSpPr>
        <p:spPr>
          <a:xfrm>
            <a:off x="251520" y="1268760"/>
            <a:ext cx="8568952" cy="480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ru-RU" sz="2400" dirty="0"/>
              <a:t>Владелец кондитерской хочет быстрее продать дорогие шоколадные конфеты, но не снижать на них цену. Для этого он думает сделать ассорти, смешав шоколадные конфеты по 350 рублей за килограмм с более дешевой карамелью по 72 рубля за килограмм. </a:t>
            </a:r>
            <a:endParaRPr lang="ru-RU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ru-RU" sz="2400" dirty="0" smtClean="0"/>
              <a:t>Сколько </a:t>
            </a:r>
            <a:r>
              <a:rPr lang="ru-RU" sz="2400" dirty="0"/>
              <a:t>шоколадных конфет и карамели должно быть в этом ассорти, чтобы его стоимость была </a:t>
            </a:r>
            <a:r>
              <a:rPr lang="ru-RU" sz="2400" dirty="0" smtClean="0"/>
              <a:t>примерно 149 </a:t>
            </a:r>
            <a:r>
              <a:rPr lang="ru-RU" sz="2400" dirty="0"/>
              <a:t>рублей за килограмм? </a:t>
            </a:r>
          </a:p>
        </p:txBody>
      </p:sp>
    </p:spTree>
    <p:extLst>
      <p:ext uri="{BB962C8B-B14F-4D97-AF65-F5344CB8AC3E}">
        <p14:creationId xmlns:p14="http://schemas.microsoft.com/office/powerpoint/2010/main" val="314411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990600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3200" b="1" dirty="0" smtClean="0"/>
              <a:t>Почему </a:t>
            </a:r>
            <a:r>
              <a:rPr lang="ru-RU" sz="3200" b="1" dirty="0"/>
              <a:t>некоторые задания </a:t>
            </a:r>
            <a:r>
              <a:rPr lang="en-US" sz="3200" b="1" dirty="0"/>
              <a:t>PISA </a:t>
            </a:r>
            <a:r>
              <a:rPr lang="ru-RU" sz="3200" b="1" dirty="0"/>
              <a:t>труднее для российских школьников, чем для их зарубежных сверстников</a:t>
            </a:r>
            <a:r>
              <a:rPr lang="ru-RU" sz="3200" b="1" dirty="0" smtClean="0"/>
              <a:t>?</a:t>
            </a:r>
            <a:endParaRPr lang="en-US" sz="32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95536" y="164637"/>
            <a:ext cx="8424168" cy="96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3200" b="1" dirty="0" smtClean="0"/>
              <a:t>Эксперимент 1.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8081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b="1" dirty="0"/>
              <a:t>Процедура: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/>
        </p:nvSpPr>
        <p:spPr>
          <a:xfrm>
            <a:off x="467544" y="1543053"/>
            <a:ext cx="8136904" cy="4958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4988" indent="-534988">
              <a:lnSpc>
                <a:spcPct val="100000"/>
              </a:lnSpc>
              <a:buNone/>
            </a:pPr>
            <a:r>
              <a:rPr lang="ru-RU" sz="2400" u="sng" dirty="0"/>
              <a:t>Самостоятельное решение </a:t>
            </a:r>
            <a:endParaRPr lang="ru-RU" sz="2400" u="sng" dirty="0" smtClean="0"/>
          </a:p>
          <a:p>
            <a:pPr marL="534988" indent="-534988">
              <a:lnSpc>
                <a:spcPct val="100000"/>
              </a:lnSpc>
              <a:buNone/>
            </a:pPr>
            <a:r>
              <a:rPr lang="ru-RU" sz="2400" u="sng" dirty="0" smtClean="0"/>
              <a:t>Запись решения и протокол</a:t>
            </a:r>
            <a:r>
              <a:rPr lang="ru-RU" sz="2400" dirty="0" smtClean="0"/>
              <a:t>: </a:t>
            </a:r>
            <a:r>
              <a:rPr lang="ru-RU" sz="2400" dirty="0"/>
              <a:t>последовательная запись рассуждений и вычислений, </a:t>
            </a:r>
            <a:endParaRPr lang="ru-RU" sz="2400" dirty="0" smtClean="0"/>
          </a:p>
          <a:p>
            <a:pPr marL="534988" indent="-534988">
              <a:lnSpc>
                <a:spcPct val="100000"/>
              </a:lnSpc>
              <a:buNone/>
            </a:pPr>
            <a:r>
              <a:rPr lang="ru-RU" sz="2400" u="sng" dirty="0" smtClean="0"/>
              <a:t>Порядок</a:t>
            </a:r>
            <a:r>
              <a:rPr lang="ru-RU" sz="2400" dirty="0" smtClean="0"/>
              <a:t> </a:t>
            </a:r>
            <a:r>
              <a:rPr lang="ru-RU" sz="2400" dirty="0"/>
              <a:t>предъявления </a:t>
            </a:r>
            <a:r>
              <a:rPr lang="ru-RU" sz="2400" u="sng" dirty="0"/>
              <a:t>задач варьировался.</a:t>
            </a:r>
          </a:p>
          <a:p>
            <a:pPr marL="534988" indent="-534988">
              <a:buNone/>
            </a:pPr>
            <a:endParaRPr lang="ru-RU" sz="2400" dirty="0" smtClean="0"/>
          </a:p>
          <a:p>
            <a:pPr marL="534988" indent="-534988">
              <a:buNone/>
            </a:pPr>
            <a:r>
              <a:rPr lang="ru-RU" sz="2400" dirty="0" smtClean="0"/>
              <a:t> </a:t>
            </a:r>
            <a:r>
              <a:rPr lang="ru-RU" sz="2400" dirty="0"/>
              <a:t>После завершения решения обеих задач испытуемым</a:t>
            </a:r>
            <a:r>
              <a:rPr lang="ru-RU" sz="2400" u="sng" dirty="0"/>
              <a:t> были предложены вопросы</a:t>
            </a:r>
            <a:r>
              <a:rPr lang="ru-RU" sz="2400" dirty="0"/>
              <a:t> о том, были ли задачи </a:t>
            </a:r>
            <a:r>
              <a:rPr lang="ru-RU" sz="2400" dirty="0" smtClean="0"/>
              <a:t>трудными/легкими</a:t>
            </a:r>
            <a:r>
              <a:rPr lang="ru-RU" sz="2400" dirty="0"/>
              <a:t>, </a:t>
            </a:r>
            <a:r>
              <a:rPr lang="ru-RU" sz="2400" dirty="0" smtClean="0"/>
              <a:t>знакомыми/незнакомыми, есть </a:t>
            </a:r>
            <a:r>
              <a:rPr lang="ru-RU" sz="2400" dirty="0"/>
              <a:t>ли между ними сходство и различие, и в чем оно состоит.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71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  </a:t>
            </a:r>
            <a:r>
              <a:rPr lang="ru-RU" sz="3200" b="1" dirty="0" smtClean="0"/>
              <a:t>Кодирование</a:t>
            </a:r>
            <a:r>
              <a:rPr lang="ru-RU" sz="3200" b="1" dirty="0"/>
              <a:t>:</a:t>
            </a:r>
            <a:br>
              <a:rPr lang="ru-RU" sz="3200" b="1" dirty="0"/>
            </a:b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/>
        </p:nvSpPr>
        <p:spPr>
          <a:xfrm>
            <a:off x="467544" y="1543053"/>
            <a:ext cx="8136904" cy="4958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</a:pPr>
            <a:r>
              <a:rPr lang="ru-RU" dirty="0"/>
              <a:t>правильность решения </a:t>
            </a:r>
            <a:r>
              <a:rPr lang="ru-RU" dirty="0" smtClean="0"/>
              <a:t>(1 –</a:t>
            </a:r>
            <a:r>
              <a:rPr lang="en-US" dirty="0" smtClean="0"/>
              <a:t> </a:t>
            </a:r>
            <a:r>
              <a:rPr lang="ru-RU" dirty="0" smtClean="0"/>
              <a:t>верно</a:t>
            </a:r>
            <a:r>
              <a:rPr lang="ru-RU" dirty="0"/>
              <a:t>, 0 – неверно),</a:t>
            </a:r>
          </a:p>
          <a:p>
            <a:pPr marL="533400" indent="-533400">
              <a:lnSpc>
                <a:spcPct val="120000"/>
              </a:lnSpc>
            </a:pPr>
            <a:r>
              <a:rPr lang="ru-RU" dirty="0" smtClean="0"/>
              <a:t> </a:t>
            </a:r>
            <a:r>
              <a:rPr lang="ru-RU" dirty="0"/>
              <a:t>способ решения (1 – метод подбора;                    </a:t>
            </a:r>
            <a:r>
              <a:rPr lang="en-US" dirty="0" smtClean="0"/>
              <a:t> </a:t>
            </a:r>
            <a:r>
              <a:rPr lang="ru-RU" dirty="0" smtClean="0"/>
              <a:t>0 </a:t>
            </a:r>
            <a:r>
              <a:rPr lang="ru-RU" dirty="0"/>
              <a:t>- система уравнений/уравнение), </a:t>
            </a:r>
          </a:p>
          <a:p>
            <a:pPr marL="533400" indent="-533400">
              <a:lnSpc>
                <a:spcPct val="120000"/>
              </a:lnSpc>
            </a:pPr>
            <a:r>
              <a:rPr lang="ru-RU" dirty="0"/>
              <a:t> порядок предъявления задач.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24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  </a:t>
            </a:r>
            <a:r>
              <a:rPr lang="ru-RU" sz="3200" b="1" dirty="0" smtClean="0"/>
              <a:t>Результаты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/>
        </p:nvSpPr>
        <p:spPr>
          <a:xfrm>
            <a:off x="467544" y="1543053"/>
            <a:ext cx="8136904" cy="4958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4800" dirty="0"/>
          </a:p>
        </p:txBody>
      </p:sp>
      <p:sp>
        <p:nvSpPr>
          <p:cNvPr id="7" name="Заголовок 1"/>
          <p:cNvSpPr>
            <a:spLocks noGrp="1"/>
          </p:cNvSpPr>
          <p:nvPr/>
        </p:nvSpPr>
        <p:spPr>
          <a:xfrm>
            <a:off x="-52291" y="1124744"/>
            <a:ext cx="9176573" cy="1632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/>
              <a:t>: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43056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Типичность </a:t>
            </a:r>
            <a:r>
              <a:rPr lang="ru-RU" sz="2800" b="1" dirty="0"/>
              <a:t>задачи стала определяющим фактором </a:t>
            </a:r>
            <a:r>
              <a:rPr lang="ru-RU" sz="2800" b="1" dirty="0" smtClean="0"/>
              <a:t>для: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/>
              <a:t>Выбора </a:t>
            </a:r>
            <a:r>
              <a:rPr lang="ru-RU" sz="2800" dirty="0"/>
              <a:t>способа решения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/>
              <a:t>Прохождения </a:t>
            </a:r>
            <a:r>
              <a:rPr lang="ru-RU" sz="2800" dirty="0"/>
              <a:t>этапов </a:t>
            </a:r>
            <a:r>
              <a:rPr lang="ru-RU" sz="2800" dirty="0" smtClean="0"/>
              <a:t>моделирования</a:t>
            </a:r>
          </a:p>
          <a:p>
            <a:endParaRPr lang="ru-RU" sz="2800" dirty="0"/>
          </a:p>
          <a:p>
            <a:r>
              <a:rPr lang="ru-RU" sz="2800" b="1" dirty="0" smtClean="0"/>
              <a:t>Наиболее </a:t>
            </a:r>
            <a:r>
              <a:rPr lang="ru-RU" sz="2800" b="1" dirty="0"/>
              <a:t>трудный </a:t>
            </a:r>
            <a:r>
              <a:rPr lang="ru-RU" sz="2800" b="1" dirty="0" smtClean="0"/>
              <a:t>этап моделирования </a:t>
            </a:r>
            <a:r>
              <a:rPr lang="ru-RU" sz="2800" dirty="0" smtClean="0"/>
              <a:t>–  построение </a:t>
            </a:r>
            <a:r>
              <a:rPr lang="ru-RU" sz="2800" dirty="0"/>
              <a:t>схемы </a:t>
            </a:r>
            <a:r>
              <a:rPr lang="ru-RU" sz="2800" dirty="0" smtClean="0"/>
              <a:t>задачи.</a:t>
            </a:r>
            <a:endParaRPr lang="ru-RU" sz="2800" dirty="0"/>
          </a:p>
          <a:p>
            <a:pPr>
              <a:lnSpc>
                <a:spcPct val="100000"/>
              </a:lnSpc>
            </a:pPr>
            <a:r>
              <a:rPr lang="ru-RU" sz="2800" dirty="0"/>
              <a:t> 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8341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b="1" dirty="0"/>
              <a:t>Решение типичной задачи 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96822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Этапы </a:t>
            </a:r>
            <a:r>
              <a:rPr lang="ru-RU" sz="2000" dirty="0"/>
              <a:t>понимания и схематизации </a:t>
            </a:r>
            <a:r>
              <a:rPr lang="ru-RU" sz="2000" dirty="0" smtClean="0"/>
              <a:t>подменяются категоризацией и восстановлением </a:t>
            </a:r>
            <a:r>
              <a:rPr lang="ru-RU" sz="2000" dirty="0"/>
              <a:t>из памяти заученного алгоритма.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Моделирование следует культурно-формальному образцу, освоенному  </a:t>
            </a:r>
            <a:r>
              <a:rPr lang="ru-RU" sz="2000" dirty="0"/>
              <a:t>в </a:t>
            </a:r>
            <a:r>
              <a:rPr lang="ru-RU" sz="2000" dirty="0" smtClean="0"/>
              <a:t>школе для данной категории задач.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Успешность </a:t>
            </a:r>
            <a:r>
              <a:rPr lang="ru-RU" sz="2000" dirty="0"/>
              <a:t>решения </a:t>
            </a:r>
            <a:r>
              <a:rPr lang="ru-RU" sz="2000" dirty="0" smtClean="0"/>
              <a:t>зависит </a:t>
            </a:r>
            <a:r>
              <a:rPr lang="ru-RU" sz="2000" dirty="0"/>
              <a:t>от </a:t>
            </a:r>
            <a:r>
              <a:rPr lang="ru-RU" sz="2000" dirty="0" smtClean="0"/>
              <a:t>верного воспроизведения модели.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Этап </a:t>
            </a:r>
            <a:r>
              <a:rPr lang="ru-RU" sz="2000" dirty="0" smtClean="0"/>
              <a:t>интерпретации труден:</a:t>
            </a:r>
          </a:p>
          <a:p>
            <a:pPr marL="804863" indent="-449263">
              <a:buFont typeface="Courier New" pitchFamily="49" charset="0"/>
              <a:buChar char="o"/>
              <a:tabLst>
                <a:tab pos="804863" algn="l"/>
              </a:tabLst>
            </a:pPr>
            <a:r>
              <a:rPr lang="ru-RU" sz="2000" dirty="0" smtClean="0"/>
              <a:t>оценка </a:t>
            </a:r>
            <a:r>
              <a:rPr lang="ru-RU" sz="2000" dirty="0"/>
              <a:t>логичности и реалистичности ответа, </a:t>
            </a:r>
            <a:endParaRPr lang="ru-RU" sz="2000" dirty="0" smtClean="0"/>
          </a:p>
          <a:p>
            <a:pPr marL="804863" indent="-449263">
              <a:buFont typeface="Courier New" pitchFamily="49" charset="0"/>
              <a:buChar char="o"/>
              <a:tabLst>
                <a:tab pos="804863" algn="l"/>
              </a:tabLst>
            </a:pPr>
            <a:r>
              <a:rPr lang="ru-RU" sz="2000" dirty="0" smtClean="0"/>
              <a:t>формулирование </a:t>
            </a:r>
            <a:r>
              <a:rPr lang="ru-RU" sz="2000" dirty="0"/>
              <a:t>ответа на языке задачи (на языке реальной </a:t>
            </a:r>
            <a:r>
              <a:rPr lang="ru-RU" sz="2000" dirty="0" smtClean="0"/>
              <a:t> жизни</a:t>
            </a:r>
            <a:r>
              <a:rPr lang="ru-RU" sz="2000" dirty="0"/>
              <a:t>), </a:t>
            </a:r>
            <a:endParaRPr lang="ru-RU" sz="2000" dirty="0" smtClean="0"/>
          </a:p>
          <a:p>
            <a:pPr marL="804863" indent="-449263">
              <a:buFont typeface="Courier New" pitchFamily="49" charset="0"/>
              <a:buChar char="o"/>
              <a:tabLst>
                <a:tab pos="804863" algn="l"/>
              </a:tabLst>
            </a:pPr>
            <a:r>
              <a:rPr lang="ru-RU" sz="2000" dirty="0" smtClean="0"/>
              <a:t>получении </a:t>
            </a:r>
            <a:r>
              <a:rPr lang="ru-RU" sz="2000" dirty="0"/>
              <a:t>ответа в адекватных единицах </a:t>
            </a:r>
            <a:r>
              <a:rPr lang="ru-RU" sz="2000" dirty="0" smtClean="0"/>
              <a:t>измерения,</a:t>
            </a:r>
          </a:p>
          <a:p>
            <a:pPr marL="804863" indent="-449263">
              <a:buFont typeface="Courier New" pitchFamily="49" charset="0"/>
              <a:buChar char="o"/>
              <a:tabLst>
                <a:tab pos="804863" algn="l"/>
              </a:tabLst>
            </a:pPr>
            <a:r>
              <a:rPr lang="ru-RU" sz="2000" dirty="0" smtClean="0"/>
              <a:t>округление.</a:t>
            </a:r>
            <a:endParaRPr lang="ru-RU" sz="2000" i="1" dirty="0"/>
          </a:p>
          <a:p>
            <a:r>
              <a:rPr lang="ru-RU" sz="2000" dirty="0"/>
              <a:t> </a:t>
            </a:r>
            <a:r>
              <a:rPr lang="ru-RU" sz="2000" dirty="0" smtClean="0"/>
              <a:t>    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dirty="0"/>
          </a:p>
          <a:p>
            <a:r>
              <a:rPr lang="ru-RU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661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b="1" dirty="0"/>
              <a:t>Решение </a:t>
            </a:r>
            <a:r>
              <a:rPr lang="ru-RU" sz="3200" b="1" dirty="0" err="1"/>
              <a:t>НЕтипичной</a:t>
            </a:r>
            <a:r>
              <a:rPr lang="ru-RU" sz="3200" b="1" dirty="0"/>
              <a:t> задачи 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2388" y="1700808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/>
              <a:t>Этапы понимания </a:t>
            </a:r>
            <a:r>
              <a:rPr lang="ru-RU" sz="2400" dirty="0"/>
              <a:t>и </a:t>
            </a:r>
            <a:r>
              <a:rPr lang="ru-RU" sz="2400" dirty="0" smtClean="0"/>
              <a:t>схематизации развернуты и самостоятельны.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/>
              <a:t>Нет перехода к этапу моделирования, вместо этого использовался </a:t>
            </a:r>
            <a:r>
              <a:rPr lang="ru-RU" sz="2400" dirty="0"/>
              <a:t>обыденный способ решения – подбор.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/>
              <a:t>Этап </a:t>
            </a:r>
            <a:r>
              <a:rPr lang="ru-RU" sz="2400" dirty="0" smtClean="0"/>
              <a:t>интерпретации </a:t>
            </a:r>
            <a:r>
              <a:rPr lang="ru-RU" sz="2400" dirty="0"/>
              <a:t>при решении методом подбора </a:t>
            </a:r>
            <a:r>
              <a:rPr lang="ru-RU" sz="2400" dirty="0" smtClean="0"/>
              <a:t>шел </a:t>
            </a:r>
            <a:r>
              <a:rPr lang="ru-RU" sz="2400" dirty="0"/>
              <a:t>легче и </a:t>
            </a:r>
            <a:r>
              <a:rPr lang="ru-RU" sz="2400" dirty="0" smtClean="0"/>
              <a:t>был </a:t>
            </a:r>
            <a:r>
              <a:rPr lang="ru-RU" sz="2400" dirty="0"/>
              <a:t>более </a:t>
            </a:r>
            <a:r>
              <a:rPr lang="ru-RU" sz="2400" dirty="0" smtClean="0"/>
              <a:t>осмысленным.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2972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b="1" dirty="0" smtClean="0"/>
              <a:t>Выводы для Эксперимента 2: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96819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Если задача решается как не относящаяся к какому-то типу, она значимо чаще решается обыденным способом (подбор), чем культурно-формальным способом, и этот обыденный способ оказывается не менее эффективным, чем формальный.</a:t>
            </a:r>
          </a:p>
          <a:p>
            <a:r>
              <a:rPr lang="ru-RU" sz="2400" dirty="0" smtClean="0"/>
              <a:t>Если </a:t>
            </a:r>
            <a:r>
              <a:rPr lang="ru-RU" sz="2400" dirty="0"/>
              <a:t>же задача решается как отнесенная к какому-то "типу", то она значимо чаще решается "типичным", культурно-формальным способом, чем </a:t>
            </a:r>
            <a:r>
              <a:rPr lang="ru-RU" sz="2400" dirty="0" smtClean="0"/>
              <a:t>обыденным.</a:t>
            </a:r>
          </a:p>
          <a:p>
            <a:r>
              <a:rPr lang="ru-RU" sz="2400" dirty="0" smtClean="0"/>
              <a:t>Перенос навыка моделирования с типичной задачи на нетипичную преимущественно «близкий» и формальный.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0202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533650"/>
            <a:ext cx="85689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/>
              <a:t>Сравнения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/>
              <a:t>Примеры как можно более разнообразные и их подробный анализ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/>
              <a:t>Множественные репрезентации, преобразования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/>
              <a:t>Задания на интерпретацию в разных контекстах</a:t>
            </a:r>
            <a:endParaRPr lang="ru-RU" sz="2800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рекомендации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5591020" y="6218528"/>
            <a:ext cx="2212190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en-US" sz="1600" dirty="0" smtClean="0">
                <a:solidFill>
                  <a:prstClr val="white"/>
                </a:solidFill>
                <a:latin typeface="Calibri"/>
              </a:rPr>
              <a:t>www.rtc-edu.ru</a:t>
            </a:r>
            <a:endParaRPr lang="ru-RU" sz="1600" dirty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2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961966" y="2948949"/>
            <a:ext cx="2642482" cy="1248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4139952" y="1700808"/>
            <a:ext cx="4896544" cy="3168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467544" y="2756925"/>
            <a:ext cx="2952328" cy="24002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ru-RU" dirty="0" smtClean="0"/>
              <a:t>Универсальный фактор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/>
              <a:t>Ч</a:t>
            </a:r>
            <a:r>
              <a:rPr lang="ru-RU" sz="3200" dirty="0" smtClean="0"/>
              <a:t>ем </a:t>
            </a:r>
            <a:r>
              <a:rPr lang="ru-RU" sz="3200" dirty="0"/>
              <a:t>обусловлены результаты PISA на национальном </a:t>
            </a:r>
            <a:r>
              <a:rPr lang="ru-RU" sz="3200" dirty="0" smtClean="0"/>
              <a:t>уровне? 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5" y="2084851"/>
            <a:ext cx="2419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Национальный фактор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43810235"/>
              </p:ext>
            </p:extLst>
          </p:nvPr>
        </p:nvGraphicFramePr>
        <p:xfrm>
          <a:off x="1691680" y="1796821"/>
          <a:ext cx="5719440" cy="4842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615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/>
              <a:t>Исследовательский вопрос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1" y="1796822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Привычный вопрос: </a:t>
            </a:r>
            <a:r>
              <a:rPr lang="ru-RU" sz="2000" b="1" i="1" dirty="0" smtClean="0"/>
              <a:t>Чем объяснить низкие достижения </a:t>
            </a:r>
            <a:r>
              <a:rPr lang="ru-RU" sz="2000" b="1" i="1" dirty="0"/>
              <a:t>российских школьников в </a:t>
            </a:r>
            <a:r>
              <a:rPr lang="ru-RU" sz="2000" b="1" i="1" dirty="0" smtClean="0"/>
              <a:t>PISA</a:t>
            </a:r>
            <a:r>
              <a:rPr lang="ru-RU" sz="2000" b="1" i="1" dirty="0"/>
              <a:t>?</a:t>
            </a:r>
            <a:endParaRPr lang="ru-RU" sz="2000" b="1" i="1" dirty="0" smtClean="0"/>
          </a:p>
          <a:p>
            <a:endParaRPr lang="ru-RU" sz="2000" dirty="0"/>
          </a:p>
          <a:p>
            <a:r>
              <a:rPr lang="ru-RU" sz="2000" dirty="0" smtClean="0"/>
              <a:t>Наш вопрос: </a:t>
            </a:r>
            <a:r>
              <a:rPr lang="ru-RU" sz="2000" b="1" i="1" dirty="0" smtClean="0"/>
              <a:t>Чем объяснить </a:t>
            </a:r>
            <a:r>
              <a:rPr lang="ru-RU" sz="2000" b="1" i="1" dirty="0"/>
              <a:t>существенно </a:t>
            </a:r>
            <a:r>
              <a:rPr lang="ru-RU" sz="2000" b="1" i="1" dirty="0" smtClean="0"/>
              <a:t>большую трудность </a:t>
            </a:r>
            <a:r>
              <a:rPr lang="ru-RU" sz="2000" b="1" i="1" dirty="0"/>
              <a:t>некоторых </a:t>
            </a:r>
            <a:r>
              <a:rPr lang="ru-RU" sz="2000" b="1" i="1" dirty="0" smtClean="0"/>
              <a:t>заданий </a:t>
            </a:r>
            <a:r>
              <a:rPr lang="en-US" sz="2000" b="1" i="1" dirty="0" smtClean="0"/>
              <a:t>PISA</a:t>
            </a:r>
            <a:r>
              <a:rPr lang="ru-RU" sz="2000" b="1" i="1" dirty="0" smtClean="0"/>
              <a:t> </a:t>
            </a:r>
            <a:r>
              <a:rPr lang="ru-RU" sz="2000" b="1" i="1" dirty="0"/>
              <a:t>по математике для российских школьников, чем для их сверстников в других </a:t>
            </a:r>
            <a:r>
              <a:rPr lang="ru-RU" sz="2000" b="1" i="1" dirty="0" smtClean="0"/>
              <a:t>странах</a:t>
            </a:r>
            <a:r>
              <a:rPr lang="en-US" sz="2000" b="1" i="1" dirty="0" smtClean="0"/>
              <a:t>?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475657" y="4835334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Calibri"/>
              </a:rPr>
              <a:t>Специфические дефициты </a:t>
            </a:r>
            <a:r>
              <a:rPr lang="ru-RU" sz="2800" b="1" dirty="0">
                <a:solidFill>
                  <a:prstClr val="black"/>
                </a:solidFill>
                <a:latin typeface="Calibri"/>
              </a:rPr>
              <a:t>в знаниях и </a:t>
            </a:r>
            <a:r>
              <a:rPr lang="ru-RU" sz="2800" b="1" dirty="0" smtClean="0">
                <a:solidFill>
                  <a:prstClr val="black"/>
                </a:solidFill>
                <a:latin typeface="Calibri"/>
              </a:rPr>
              <a:t>умениях, связанные с программой обучения.</a:t>
            </a:r>
            <a:endParaRPr lang="en-US" sz="2800" b="1" dirty="0"/>
          </a:p>
        </p:txBody>
      </p:sp>
      <p:sp>
        <p:nvSpPr>
          <p:cNvPr id="7" name="Стрелка углом вверх 6"/>
          <p:cNvSpPr/>
          <p:nvPr/>
        </p:nvSpPr>
        <p:spPr>
          <a:xfrm rot="5400000">
            <a:off x="575556" y="4712458"/>
            <a:ext cx="864096" cy="60143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6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/>
              <a:t>П</a:t>
            </a:r>
            <a:r>
              <a:rPr lang="ru-RU" sz="3200" dirty="0" smtClean="0"/>
              <a:t>редыдущие российские ответы на </a:t>
            </a:r>
            <a:r>
              <a:rPr lang="ru-RU" sz="3200" dirty="0"/>
              <a:t>этот </a:t>
            </a:r>
            <a:r>
              <a:rPr lang="ru-RU" sz="3200" dirty="0" smtClean="0"/>
              <a:t>вопрос и их недостатки: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00808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Предложенные объяснения: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неактуальность части разделов </a:t>
            </a:r>
            <a:r>
              <a:rPr lang="ru-RU" dirty="0"/>
              <a:t>математики к концу основной школы и их </a:t>
            </a:r>
            <a:r>
              <a:rPr lang="ru-RU" dirty="0" smtClean="0"/>
              <a:t>забывание,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слабая подготовка </a:t>
            </a:r>
            <a:r>
              <a:rPr lang="ru-RU" dirty="0"/>
              <a:t>учителей по отдельным </a:t>
            </a:r>
            <a:r>
              <a:rPr lang="ru-RU" dirty="0" smtClean="0"/>
              <a:t>разделам,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отсутствие </a:t>
            </a:r>
            <a:r>
              <a:rPr lang="ru-RU" dirty="0"/>
              <a:t>в наших учебниках </a:t>
            </a:r>
            <a:r>
              <a:rPr lang="ru-RU" dirty="0" smtClean="0"/>
              <a:t>«</a:t>
            </a:r>
            <a:r>
              <a:rPr lang="en-US" dirty="0" smtClean="0"/>
              <a:t>PISA-</a:t>
            </a:r>
            <a:r>
              <a:rPr lang="ru-RU" dirty="0" smtClean="0"/>
              <a:t>подобных» задач,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отсутствие в учебниках заданий </a:t>
            </a:r>
            <a:r>
              <a:rPr lang="ru-RU" dirty="0"/>
              <a:t>на </a:t>
            </a:r>
            <a:r>
              <a:rPr lang="ru-RU" dirty="0" smtClean="0"/>
              <a:t>интерпретацию,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…</a:t>
            </a:r>
          </a:p>
          <a:p>
            <a:endParaRPr lang="en-US" dirty="0"/>
          </a:p>
          <a:p>
            <a:r>
              <a:rPr lang="ru-RU" dirty="0" smtClean="0">
                <a:solidFill>
                  <a:srgbClr val="C00000"/>
                </a:solidFill>
              </a:rPr>
              <a:t>Недостатки: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rgbClr val="C00000"/>
                </a:solidFill>
              </a:rPr>
              <a:t>слишком общий </a:t>
            </a:r>
            <a:r>
              <a:rPr lang="ru-RU" dirty="0" smtClean="0">
                <a:solidFill>
                  <a:srgbClr val="C00000"/>
                </a:solidFill>
              </a:rPr>
              <a:t>характер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rgbClr val="C00000"/>
                </a:solidFill>
              </a:rPr>
              <a:t>не учитывают </a:t>
            </a:r>
            <a:r>
              <a:rPr lang="ru-RU" dirty="0" smtClean="0">
                <a:solidFill>
                  <a:srgbClr val="C00000"/>
                </a:solidFill>
              </a:rPr>
              <a:t>объективную трудность заданий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rgbClr val="C00000"/>
                </a:solidFill>
              </a:rPr>
              <a:t>носят </a:t>
            </a:r>
            <a:r>
              <a:rPr lang="ru-RU" dirty="0" smtClean="0">
                <a:solidFill>
                  <a:srgbClr val="C00000"/>
                </a:solidFill>
              </a:rPr>
              <a:t>гипотетический </a:t>
            </a:r>
            <a:r>
              <a:rPr lang="ru-RU" dirty="0">
                <a:solidFill>
                  <a:srgbClr val="C00000"/>
                </a:solidFill>
              </a:rPr>
              <a:t>характер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0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/>
              <a:t>Адресация ко всем эти недостаткам: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604797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нашем исследовании: </a:t>
            </a:r>
          </a:p>
          <a:p>
            <a:endParaRPr lang="ru-RU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/>
              <a:t>Подобраны задания, трудные именно </a:t>
            </a:r>
            <a:r>
              <a:rPr lang="ru-RU" sz="2400" dirty="0"/>
              <a:t>для российской </a:t>
            </a:r>
            <a:r>
              <a:rPr lang="ru-RU" sz="2400" dirty="0" smtClean="0"/>
              <a:t>выборки. </a:t>
            </a:r>
          </a:p>
          <a:p>
            <a:endParaRPr lang="ru-RU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/>
              <a:t>Детальный анализ учебного плана.</a:t>
            </a:r>
          </a:p>
          <a:p>
            <a:endParaRPr lang="ru-RU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/>
              <a:t>Экспериментальная проверка того, </a:t>
            </a:r>
            <a:r>
              <a:rPr lang="ru-RU" sz="2400" dirty="0"/>
              <a:t>какие составляющие заданий </a:t>
            </a:r>
            <a:r>
              <a:rPr lang="ru-RU" sz="2400" dirty="0" smtClean="0"/>
              <a:t>делают </a:t>
            </a:r>
            <a:r>
              <a:rPr lang="ru-RU" sz="2400" dirty="0"/>
              <a:t>их более трудными для российских </a:t>
            </a:r>
            <a:r>
              <a:rPr lang="ru-RU" sz="2400" dirty="0" smtClean="0"/>
              <a:t>школьников.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458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Участники</a:t>
            </a:r>
            <a:r>
              <a:rPr lang="en-US" sz="3200" dirty="0"/>
              <a:t/>
            </a:r>
            <a:br>
              <a:rPr lang="en-US" sz="3200" dirty="0"/>
            </a:b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180863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Ученики </a:t>
            </a:r>
            <a:r>
              <a:rPr lang="ru-RU" sz="2400" dirty="0"/>
              <a:t>8-10 </a:t>
            </a:r>
            <a:r>
              <a:rPr lang="ru-RU" sz="2400" dirty="0" smtClean="0"/>
              <a:t>классов (не профильные): всего 71 человек. Из них:</a:t>
            </a:r>
          </a:p>
          <a:p>
            <a:r>
              <a:rPr lang="ru-RU" sz="2400" dirty="0" smtClean="0"/>
              <a:t>8 класс: </a:t>
            </a:r>
            <a:r>
              <a:rPr lang="ru-RU" sz="2400" dirty="0"/>
              <a:t>17 учеников (10 девочек, 7 мальчиков), </a:t>
            </a:r>
            <a:endParaRPr lang="ru-RU" sz="2400" dirty="0" smtClean="0"/>
          </a:p>
          <a:p>
            <a:r>
              <a:rPr lang="ru-RU" sz="2400" dirty="0" smtClean="0"/>
              <a:t>9 класс: </a:t>
            </a:r>
            <a:r>
              <a:rPr lang="ru-RU" sz="2400" dirty="0"/>
              <a:t>32 ученика (18 девочек, 14 мальчиков), </a:t>
            </a:r>
            <a:endParaRPr lang="ru-RU" sz="2400" dirty="0" smtClean="0"/>
          </a:p>
          <a:p>
            <a:r>
              <a:rPr lang="ru-RU" sz="2400" dirty="0" smtClean="0"/>
              <a:t>10 класс: </a:t>
            </a:r>
            <a:r>
              <a:rPr lang="ru-RU" sz="2400" dirty="0"/>
              <a:t>21 ученик (14 девочек, 7 мальчиков).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996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0600"/>
          </a:xfrm>
        </p:spPr>
        <p:txBody>
          <a:bodyPr/>
          <a:lstStyle/>
          <a:p>
            <a:pPr algn="l"/>
            <a:r>
              <a:rPr lang="ru-RU" sz="3200" dirty="0" smtClean="0"/>
              <a:t>Инструмент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179529"/>
              </p:ext>
            </p:extLst>
          </p:nvPr>
        </p:nvGraphicFramePr>
        <p:xfrm>
          <a:off x="395536" y="1196752"/>
          <a:ext cx="8424936" cy="388289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571540"/>
                <a:gridCol w="4853396"/>
              </a:tblGrid>
              <a:tr h="864096"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Задание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Разница со средней трудностью в странах OECD (Трудность в России), %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</a:tr>
              <a:tr h="642536"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Лотерея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-26.2 (13.2)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</a:tr>
              <a:tr h="509592"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Налоги на выброс газа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-16.1 (24.1)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</a:tr>
              <a:tr h="648072"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Вращающаяся дверь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-8.1 (38.3)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</a:tr>
              <a:tr h="576064"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Продажа </a:t>
                      </a:r>
                      <a:r>
                        <a:rPr lang="ru-RU" sz="1800" dirty="0" smtClean="0">
                          <a:effectLst/>
                        </a:rPr>
                        <a:t>музыкальных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дисков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-7.6 (71.9)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</a:tr>
              <a:tr h="642536"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Соус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  <a:tc>
                  <a:txBody>
                    <a:bodyPr/>
                    <a:lstStyle/>
                    <a:p>
                      <a:pPr marL="165100" indent="-50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-5.8  (57.6)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3500" marR="63500" marT="84667" marB="8466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93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167</TotalTime>
  <Words>1461</Words>
  <Application>Microsoft Office PowerPoint</Application>
  <PresentationFormat>Экран (4:3)</PresentationFormat>
  <Paragraphs>265</Paragraphs>
  <Slides>37</Slides>
  <Notes>37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Ясность</vt:lpstr>
      <vt:lpstr>Что в заданиях PISA - математика  мешает  российским школьникам их выполнять?   Результаты    экспериментальных    исследований</vt:lpstr>
      <vt:lpstr>Рамка исследования -</vt:lpstr>
      <vt:lpstr>Почему некоторые задания PISA труднее для российских школьников, чем для их зарубежных сверстников?</vt:lpstr>
      <vt:lpstr>Чем обусловлены результаты PISA на национальном уровне? </vt:lpstr>
      <vt:lpstr>Исследовательский вопрос</vt:lpstr>
      <vt:lpstr>Предыдущие российские ответы на этот вопрос и их недостатки:</vt:lpstr>
      <vt:lpstr>Адресация ко всем эти недостаткам:</vt:lpstr>
      <vt:lpstr>Участники </vt:lpstr>
      <vt:lpstr>Инструмент</vt:lpstr>
      <vt:lpstr>Разработка заданий</vt:lpstr>
      <vt:lpstr>Типы трудностей:</vt:lpstr>
      <vt:lpstr>Типы заданий и примеры</vt:lpstr>
      <vt:lpstr>Типы заданий и  примеры</vt:lpstr>
      <vt:lpstr>Типы заданий и  примеры</vt:lpstr>
      <vt:lpstr>Типы заданий и  примеры</vt:lpstr>
      <vt:lpstr>Типы заданий и  примеры</vt:lpstr>
      <vt:lpstr>Типы заданий и  примеры</vt:lpstr>
      <vt:lpstr>Инструмент и процедура</vt:lpstr>
      <vt:lpstr>Результаты  </vt:lpstr>
      <vt:lpstr>Вывод из Эксперимента 1</vt:lpstr>
      <vt:lpstr>Ограничения вывода </vt:lpstr>
      <vt:lpstr>Эксперимент 2:</vt:lpstr>
      <vt:lpstr>В качестве введения…</vt:lpstr>
      <vt:lpstr>Проблема</vt:lpstr>
      <vt:lpstr>Исследовательские вопросы </vt:lpstr>
      <vt:lpstr>Презентация PowerPoint</vt:lpstr>
      <vt:lpstr>Инструмент: </vt:lpstr>
      <vt:lpstr>Типичная задача «Никель»  </vt:lpstr>
      <vt:lpstr> Нетипичная задача «Ассорти»  </vt:lpstr>
      <vt:lpstr>Процедура:</vt:lpstr>
      <vt:lpstr>    Кодирование: </vt:lpstr>
      <vt:lpstr>    Результаты </vt:lpstr>
      <vt:lpstr>Решение типичной задачи </vt:lpstr>
      <vt:lpstr>Решение НЕтипичной задачи </vt:lpstr>
      <vt:lpstr>Выводы для Эксперимента 2:</vt:lpstr>
      <vt:lpstr>Общие рекомендации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в заданиях PISA по математике мешает российским школьникам их выполнять?   Результаты экспериментальных исследований</dc:title>
  <dc:creator>Yulia</dc:creator>
  <cp:lastModifiedBy>Yulia</cp:lastModifiedBy>
  <cp:revision>9</cp:revision>
  <dcterms:created xsi:type="dcterms:W3CDTF">2016-11-24T16:42:18Z</dcterms:created>
  <dcterms:modified xsi:type="dcterms:W3CDTF">2016-11-24T19:29:31Z</dcterms:modified>
</cp:coreProperties>
</file>